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2"/>
  </p:notesMasterIdLst>
  <p:sldIdLst>
    <p:sldId id="256" r:id="rId2"/>
    <p:sldId id="257" r:id="rId3"/>
    <p:sldId id="258" r:id="rId4"/>
    <p:sldId id="285" r:id="rId5"/>
    <p:sldId id="300" r:id="rId6"/>
    <p:sldId id="259"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Lst>
  <p:sldSz cx="9144000" cy="5143500" type="screen16x9"/>
  <p:notesSz cx="6858000" cy="9144000"/>
  <p:embeddedFontLst>
    <p:embeddedFont>
      <p:font typeface="Amatic SC" panose="02020500000000000000" charset="-79"/>
      <p:regular r:id="rId23"/>
      <p:bold r:id="rId24"/>
    </p:embeddedFont>
    <p:embeddedFont>
      <p:font typeface="微軟正黑體 Light" panose="020B0304030504040204" pitchFamily="34" charset="-120"/>
      <p:regular r:id="rId25"/>
    </p:embeddedFont>
    <p:embeddedFont>
      <p:font typeface="Muli Light" panose="02020500000000000000" charset="0"/>
      <p:regular r:id="rId26"/>
      <p:bold r:id="rId27"/>
      <p:italic r:id="rId28"/>
      <p:boldItalic r:id="rId29"/>
    </p:embeddedFont>
    <p:embeddedFont>
      <p:font typeface="Arial Unicode MS" panose="020B0604020202020204" pitchFamily="34" charset="-120"/>
      <p:regular r:id="rId30"/>
    </p:embeddedFont>
    <p:embeddedFont>
      <p:font typeface="Centaur" panose="02030504050205020304" pitchFamily="18"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C9B145-7CD1-45CC-A92B-AE298BEDA296}">
  <a:tblStyle styleId="{C7C9B145-7CD1-45CC-A92B-AE298BEDA29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80" autoAdjust="0"/>
  </p:normalViewPr>
  <p:slideViewPr>
    <p:cSldViewPr snapToGrid="0">
      <p:cViewPr varScale="1">
        <p:scale>
          <a:sx n="141" d="100"/>
          <a:sy n="141"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zh.wikipedia.org/wiki/Oculus_Rift#cite_note-Constellation-3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zh.wikipedia.org/wiki/Oculus_Rift#cite_note-35" TargetMode="External"/><Relationship Id="rId5" Type="http://schemas.openxmlformats.org/officeDocument/2006/relationships/hyperlink" Target="https://zh.wikipedia.org/wiki/%E6%87%89%E7%94%A8%E7%A8%8B%E5%BC%8F%E4%BB%8B%E9%9D%A2" TargetMode="External"/><Relationship Id="rId4" Type="http://schemas.openxmlformats.org/officeDocument/2006/relationships/hyperlink" Target="https://zh.wikipedia.org/wiki/Oculus_Rift#cite_note-3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這只是</a:t>
            </a:r>
            <a:r>
              <a:rPr lang="en-US" altLang="zh-TW" sz="1100" b="0" i="0" u="none" strike="noStrike" cap="none" dirty="0" smtClean="0">
                <a:solidFill>
                  <a:srgbClr val="000000"/>
                </a:solidFill>
                <a:effectLst/>
                <a:latin typeface="Arial"/>
                <a:ea typeface="Arial"/>
                <a:cs typeface="Arial"/>
                <a:sym typeface="Arial"/>
              </a:rPr>
              <a:t>21</a:t>
            </a:r>
            <a:r>
              <a:rPr lang="zh-TW" altLang="en-US" sz="1100" b="0" i="0" u="none" strike="noStrike" cap="none" dirty="0" smtClean="0">
                <a:solidFill>
                  <a:srgbClr val="000000"/>
                </a:solidFill>
                <a:effectLst/>
                <a:latin typeface="Arial"/>
                <a:ea typeface="Arial"/>
                <a:cs typeface="Arial"/>
                <a:sym typeface="Arial"/>
              </a:rPr>
              <a:t>世紀的一個奇特的副作用，叫做數碼動暈症</a:t>
            </a:r>
            <a:r>
              <a:rPr lang="en-US" altLang="zh-TW" sz="1100" b="0" i="0" u="none" strike="noStrike" cap="none" dirty="0" smtClean="0">
                <a:solidFill>
                  <a:srgbClr val="000000"/>
                </a:solidFill>
                <a:effectLst/>
                <a:latin typeface="Arial"/>
                <a:ea typeface="Arial"/>
                <a:cs typeface="Arial"/>
                <a:sym typeface="Arial"/>
              </a:rPr>
              <a:t>(digital motion sickness)</a:t>
            </a:r>
            <a:r>
              <a:rPr lang="zh-TW" altLang="en-US" sz="1100" b="0" i="0" u="none" strike="noStrike" cap="none" dirty="0" smtClean="0">
                <a:solidFill>
                  <a:srgbClr val="000000"/>
                </a:solidFill>
                <a:effectLst/>
                <a:latin typeface="Arial"/>
                <a:ea typeface="Arial"/>
                <a:cs typeface="Arial"/>
                <a:sym typeface="Arial"/>
              </a:rPr>
              <a:t>，通俗地稱之為「暈屏幕」</a:t>
            </a:r>
            <a:r>
              <a:rPr lang="en-US" altLang="zh-TW" sz="1100" b="0" i="0" u="none" strike="noStrike" cap="none" dirty="0" smtClean="0">
                <a:solidFill>
                  <a:srgbClr val="000000"/>
                </a:solidFill>
                <a:effectLst/>
                <a:latin typeface="Arial"/>
                <a:ea typeface="Arial"/>
                <a:cs typeface="Arial"/>
                <a:sym typeface="Arial"/>
              </a:rPr>
              <a:t>(</a:t>
            </a:r>
            <a:r>
              <a:rPr lang="en-US" altLang="zh-TW" sz="1100" b="0" i="0" u="none" strike="noStrike" cap="none" dirty="0" err="1" smtClean="0">
                <a:solidFill>
                  <a:srgbClr val="000000"/>
                </a:solidFill>
                <a:effectLst/>
                <a:latin typeface="Arial"/>
                <a:ea typeface="Arial"/>
                <a:cs typeface="Arial"/>
                <a:sym typeface="Arial"/>
              </a:rPr>
              <a:t>cybersickness</a:t>
            </a:r>
            <a:r>
              <a:rPr lang="en-US" altLang="zh-TW" sz="1100" b="0" i="0" u="none" strike="noStrike" cap="none" dirty="0" smtClean="0">
                <a:solidFill>
                  <a:srgbClr val="000000"/>
                </a:solidFill>
                <a:effectLst/>
                <a:latin typeface="Arial"/>
                <a:ea typeface="Arial"/>
                <a:cs typeface="Arial"/>
                <a:sym typeface="Arial"/>
              </a:rPr>
              <a:t>)</a:t>
            </a:r>
            <a:r>
              <a:rPr lang="zh-TW" altLang="en-US" sz="1100" b="0" i="0" u="none" strike="noStrike" cap="none" dirty="0" smtClean="0">
                <a:solidFill>
                  <a:srgbClr val="000000"/>
                </a:solidFill>
                <a:effectLst/>
                <a:latin typeface="Arial"/>
                <a:ea typeface="Arial"/>
                <a:cs typeface="Arial"/>
                <a:sym typeface="Arial"/>
              </a:rPr>
              <a:t>。</a:t>
            </a:r>
            <a:endParaRPr lang="en-US" altLang="zh-TW"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醫學和媒體專家稱，這種人因為觀看活動的數碼媒體內容而感到頭昏眼花，有如乘船在大海上顛簸的現象正越來越普遍。</a:t>
            </a:r>
            <a:endParaRPr lang="en-US" altLang="zh-TW"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在醫學專業人士看來，數碼動暈症是一種由視覺誘發的動暈症，其根源在於感官輸入信號之間不匹配。</a:t>
            </a:r>
            <a:endParaRPr lang="en-US" altLang="zh-TW"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「平衡感不同於其他感覺，它可以有很多輸入途徑，當這些輸入信號不一致時，你就會感到頭暈和噁心。」</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58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631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654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244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600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208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72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0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smtClean="0">
                <a:latin typeface="微軟正黑體 Light" panose="020B0304030504040204" pitchFamily="34" charset="-120"/>
                <a:ea typeface="微軟正黑體 Light" panose="020B0304030504040204" pitchFamily="34" charset="-120"/>
              </a:rPr>
              <a:t>需求特性，</a:t>
            </a:r>
            <a:r>
              <a:rPr lang="zh-TW" altLang="en-US" sz="1100" b="0" i="0" u="none" strike="noStrike" cap="none" dirty="0" smtClean="0">
                <a:solidFill>
                  <a:srgbClr val="000000"/>
                </a:solidFill>
                <a:effectLst/>
                <a:latin typeface="Arial"/>
                <a:ea typeface="Arial"/>
                <a:cs typeface="Arial"/>
                <a:sym typeface="Arial"/>
              </a:rPr>
              <a:t>一個實驗中讓受試者感覺到實驗者希望他的表現是什麼的一種提示。</a:t>
            </a:r>
            <a:endParaRPr dirty="0"/>
          </a:p>
        </p:txBody>
      </p:sp>
    </p:spTree>
    <p:extLst>
      <p:ext uri="{BB962C8B-B14F-4D97-AF65-F5344CB8AC3E}">
        <p14:creationId xmlns:p14="http://schemas.microsoft.com/office/powerpoint/2010/main" val="70302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smtClean="0">
                <a:latin typeface="微軟正黑體 Light" panose="020B0304030504040204" pitchFamily="34" charset="-120"/>
                <a:ea typeface="微軟正黑體 Light" panose="020B0304030504040204" pitchFamily="34" charset="-120"/>
              </a:rPr>
              <a:t>需求特性，</a:t>
            </a:r>
            <a:r>
              <a:rPr lang="zh-TW" altLang="en-US" sz="1100" b="0" i="0" u="none" strike="noStrike" cap="none" dirty="0" smtClean="0">
                <a:solidFill>
                  <a:srgbClr val="000000"/>
                </a:solidFill>
                <a:effectLst/>
                <a:latin typeface="Arial"/>
                <a:ea typeface="Arial"/>
                <a:cs typeface="Arial"/>
                <a:sym typeface="Arial"/>
              </a:rPr>
              <a:t>一個實驗中讓受試者感覺到實驗者希望他的表現是什麼的一種提示。</a:t>
            </a:r>
            <a:endParaRPr dirty="0"/>
          </a:p>
        </p:txBody>
      </p:sp>
    </p:spTree>
    <p:extLst>
      <p:ext uri="{BB962C8B-B14F-4D97-AF65-F5344CB8AC3E}">
        <p14:creationId xmlns:p14="http://schemas.microsoft.com/office/powerpoint/2010/main" val="173591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這只是</a:t>
            </a:r>
            <a:r>
              <a:rPr lang="en-US" altLang="zh-TW" sz="1100" b="0" i="0" u="none" strike="noStrike" cap="none" dirty="0" smtClean="0">
                <a:solidFill>
                  <a:srgbClr val="000000"/>
                </a:solidFill>
                <a:effectLst/>
                <a:latin typeface="Arial"/>
                <a:ea typeface="Arial"/>
                <a:cs typeface="Arial"/>
                <a:sym typeface="Arial"/>
              </a:rPr>
              <a:t>21</a:t>
            </a:r>
            <a:r>
              <a:rPr lang="zh-TW" altLang="en-US" sz="1100" b="0" i="0" u="none" strike="noStrike" cap="none" dirty="0" smtClean="0">
                <a:solidFill>
                  <a:srgbClr val="000000"/>
                </a:solidFill>
                <a:effectLst/>
                <a:latin typeface="Arial"/>
                <a:ea typeface="Arial"/>
                <a:cs typeface="Arial"/>
                <a:sym typeface="Arial"/>
              </a:rPr>
              <a:t>世紀的一個奇特的副作用，叫做數碼動暈症</a:t>
            </a:r>
            <a:r>
              <a:rPr lang="en-US" altLang="zh-TW" sz="1100" b="0" i="0" u="none" strike="noStrike" cap="none" dirty="0" smtClean="0">
                <a:solidFill>
                  <a:srgbClr val="000000"/>
                </a:solidFill>
                <a:effectLst/>
                <a:latin typeface="Arial"/>
                <a:ea typeface="Arial"/>
                <a:cs typeface="Arial"/>
                <a:sym typeface="Arial"/>
              </a:rPr>
              <a:t>(digital motion sickness)</a:t>
            </a:r>
            <a:r>
              <a:rPr lang="zh-TW" altLang="en-US" sz="1100" b="0" i="0" u="none" strike="noStrike" cap="none" dirty="0" smtClean="0">
                <a:solidFill>
                  <a:srgbClr val="000000"/>
                </a:solidFill>
                <a:effectLst/>
                <a:latin typeface="Arial"/>
                <a:ea typeface="Arial"/>
                <a:cs typeface="Arial"/>
                <a:sym typeface="Arial"/>
              </a:rPr>
              <a:t>，通俗地稱之為「暈屏幕」</a:t>
            </a:r>
            <a:r>
              <a:rPr lang="en-US" altLang="zh-TW" sz="1100" b="0" i="0" u="none" strike="noStrike" cap="none" dirty="0" smtClean="0">
                <a:solidFill>
                  <a:srgbClr val="000000"/>
                </a:solidFill>
                <a:effectLst/>
                <a:latin typeface="Arial"/>
                <a:ea typeface="Arial"/>
                <a:cs typeface="Arial"/>
                <a:sym typeface="Arial"/>
              </a:rPr>
              <a:t>(</a:t>
            </a:r>
            <a:r>
              <a:rPr lang="en-US" altLang="zh-TW" sz="1100" b="0" i="0" u="none" strike="noStrike" cap="none" dirty="0" err="1" smtClean="0">
                <a:solidFill>
                  <a:srgbClr val="000000"/>
                </a:solidFill>
                <a:effectLst/>
                <a:latin typeface="Arial"/>
                <a:ea typeface="Arial"/>
                <a:cs typeface="Arial"/>
                <a:sym typeface="Arial"/>
              </a:rPr>
              <a:t>cybersickness</a:t>
            </a:r>
            <a:r>
              <a:rPr lang="en-US" altLang="zh-TW" sz="1100" b="0" i="0" u="none" strike="noStrike" cap="none" dirty="0" smtClean="0">
                <a:solidFill>
                  <a:srgbClr val="000000"/>
                </a:solidFill>
                <a:effectLst/>
                <a:latin typeface="Arial"/>
                <a:ea typeface="Arial"/>
                <a:cs typeface="Arial"/>
                <a:sym typeface="Arial"/>
              </a:rPr>
              <a:t>)</a:t>
            </a:r>
            <a:r>
              <a:rPr lang="zh-TW" altLang="en-US" sz="1100" b="0" i="0" u="none" strike="noStrike" cap="none" dirty="0" smtClean="0">
                <a:solidFill>
                  <a:srgbClr val="000000"/>
                </a:solidFill>
                <a:effectLst/>
                <a:latin typeface="Arial"/>
                <a:ea typeface="Arial"/>
                <a:cs typeface="Arial"/>
                <a:sym typeface="Arial"/>
              </a:rPr>
              <a:t>。</a:t>
            </a:r>
          </a:p>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醫學和媒體專家稱，這種人因為觀看活動的數碼媒體內容而感到頭昏眼花，有如乘船在大海上顛簸的現象正越來越普遍。</a:t>
            </a:r>
          </a:p>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在醫學專業人士看來，數碼動暈症是一種由視覺誘發的動暈症，其根源在於感官輸入信號之間不匹配。</a:t>
            </a:r>
            <a:endParaRPr lang="zh-TW" alt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zh-TW" altLang="en-US" sz="1100" b="0" i="0" u="none" strike="noStrike" cap="none" dirty="0" smtClean="0">
                <a:solidFill>
                  <a:srgbClr val="000000"/>
                </a:solidFill>
                <a:effectLst/>
                <a:latin typeface="Arial"/>
                <a:ea typeface="Arial"/>
                <a:cs typeface="Arial"/>
                <a:sym typeface="Arial"/>
              </a:rPr>
              <a:t>「平衡感不同於其他感覺，它可以有很多輸入途徑，當這些輸入信號不一致時，你就會感到頭暈和噁心。」</a:t>
            </a:r>
            <a:endParaRPr lang="zh-TW" altLang="en-US" dirty="0" smtClean="0"/>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smtClean="0">
                <a:solidFill>
                  <a:srgbClr val="000000"/>
                </a:solidFill>
                <a:effectLst/>
                <a:latin typeface="Arial"/>
                <a:ea typeface="Arial"/>
                <a:cs typeface="Arial"/>
                <a:sym typeface="Arial"/>
              </a:rPr>
              <a:t>腳踏車測功器：使用腳踏車調整負荷強弱變化的機械裝置，可以測量運動量。負荷是依車輪摩擦抵抗力而定，</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334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smtClean="0">
                <a:latin typeface="微軟正黑體 Light" panose="020B0304030504040204" pitchFamily="34" charset="-120"/>
                <a:ea typeface="微軟正黑體 Light" panose="020B0304030504040204" pitchFamily="34" charset="-120"/>
              </a:rPr>
              <a:t>前庭系統：</a:t>
            </a:r>
            <a:r>
              <a:rPr lang="zh-TW" altLang="en-US" sz="1100" b="0" i="0" u="none" strike="noStrike" cap="none" dirty="0" smtClean="0">
                <a:solidFill>
                  <a:srgbClr val="000000"/>
                </a:solidFill>
                <a:effectLst/>
                <a:latin typeface="Arial"/>
                <a:ea typeface="Arial"/>
                <a:cs typeface="Arial"/>
                <a:sym typeface="Arial"/>
              </a:rPr>
              <a:t>作用於人自身的平衡感和空間感，對於人的運動和平衡能力起關鍵性的作用。</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是</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領域的一個專有名詞，其義指“在虛擬現實中給人帶來‘移動’</a:t>
            </a:r>
            <a:r>
              <a:rPr lang="en-US" altLang="zh-TW" sz="1100" b="0" i="0" u="none" strike="noStrike" cap="none" dirty="0" smtClean="0">
                <a:solidFill>
                  <a:srgbClr val="000000"/>
                </a:solidFill>
                <a:effectLst/>
                <a:latin typeface="Arial"/>
                <a:ea typeface="Arial"/>
                <a:cs typeface="Arial"/>
                <a:sym typeface="Arial"/>
              </a:rPr>
              <a:t>(self-motion)</a:t>
            </a:r>
            <a:r>
              <a:rPr lang="zh-TW" altLang="en-US" sz="1100" b="0" i="0" u="none" strike="noStrike" cap="none" dirty="0" smtClean="0">
                <a:solidFill>
                  <a:srgbClr val="000000"/>
                </a:solidFill>
                <a:effectLst/>
                <a:latin typeface="Arial"/>
                <a:ea typeface="Arial"/>
                <a:cs typeface="Arial"/>
                <a:sym typeface="Arial"/>
              </a:rPr>
              <a:t>感覺的認知因素”</a:t>
            </a:r>
            <a:r>
              <a:rPr lang="en-US" altLang="zh-TW" sz="1100" b="0" i="0" u="none" strike="noStrike" cap="none" baseline="30000" dirty="0" smtClean="0">
                <a:solidFill>
                  <a:srgbClr val="000000"/>
                </a:solidFill>
                <a:effectLst/>
                <a:latin typeface="Arial"/>
                <a:ea typeface="Arial"/>
                <a:cs typeface="Arial"/>
                <a:sym typeface="Arial"/>
              </a:rPr>
              <a:t>1</a:t>
            </a:r>
            <a:r>
              <a:rPr lang="zh-TW" altLang="en-US" sz="1100" b="0" i="0" u="none" strike="noStrike" cap="none" dirty="0" smtClean="0">
                <a:solidFill>
                  <a:srgbClr val="000000"/>
                </a:solidFill>
                <a:effectLst/>
                <a:latin typeface="Arial"/>
                <a:ea typeface="Arial"/>
                <a:cs typeface="Arial"/>
                <a:sym typeface="Arial"/>
              </a:rPr>
              <a:t>。也就是說，</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就是指那些給玩家帶來“我正在這個虛擬環境中移動”這種感覺的因素，比如“身邊的景物正在往後移動”，“水聲越來越大”等等。我們通過視覺、聽覺、前庭系統（</a:t>
            </a:r>
            <a:r>
              <a:rPr lang="en-US" altLang="zh-TW" sz="1100" b="0" i="0" u="none" strike="noStrike" cap="none" dirty="0" smtClean="0">
                <a:solidFill>
                  <a:srgbClr val="000000"/>
                </a:solidFill>
                <a:effectLst/>
                <a:latin typeface="Arial"/>
                <a:ea typeface="Arial"/>
                <a:cs typeface="Arial"/>
                <a:sym typeface="Arial"/>
              </a:rPr>
              <a:t>vestibular system</a:t>
            </a:r>
            <a:r>
              <a:rPr lang="zh-TW" altLang="en-US" sz="1100" b="0" i="0" u="none" strike="noStrike" cap="none" dirty="0" smtClean="0">
                <a:solidFill>
                  <a:srgbClr val="000000"/>
                </a:solidFill>
                <a:effectLst/>
                <a:latin typeface="Arial"/>
                <a:ea typeface="Arial"/>
                <a:cs typeface="Arial"/>
                <a:sym typeface="Arial"/>
              </a:rPr>
              <a:t>）和體感（</a:t>
            </a:r>
            <a:r>
              <a:rPr lang="en-US" altLang="zh-TW" sz="1100" b="0" i="0" u="none" strike="noStrike" cap="none" dirty="0" smtClean="0">
                <a:solidFill>
                  <a:srgbClr val="000000"/>
                </a:solidFill>
                <a:effectLst/>
                <a:latin typeface="Arial"/>
                <a:ea typeface="Arial"/>
                <a:cs typeface="Arial"/>
                <a:sym typeface="Arial"/>
              </a:rPr>
              <a:t>somatosensory</a:t>
            </a:r>
            <a:r>
              <a:rPr lang="zh-TW" altLang="en-US" sz="1100" b="0" i="0" u="none" strike="noStrike" cap="none" dirty="0" smtClean="0">
                <a:solidFill>
                  <a:srgbClr val="000000"/>
                </a:solidFill>
                <a:effectLst/>
                <a:latin typeface="Arial"/>
                <a:ea typeface="Arial"/>
                <a:cs typeface="Arial"/>
                <a:sym typeface="Arial"/>
              </a:rPr>
              <a:t>，面板和皮下感知，提供“接觸”、“受力”的感覺）來判斷我們的空間位置變化。</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中也是利用了這些方面，提供相應的</a:t>
            </a:r>
            <a:r>
              <a:rPr lang="en-US" altLang="zh-TW" sz="1100" b="0" i="0" u="none" strike="noStrike" cap="none" dirty="0" smtClean="0">
                <a:solidFill>
                  <a:srgbClr val="000000"/>
                </a:solidFill>
                <a:effectLst/>
                <a:latin typeface="Arial"/>
                <a:ea typeface="Arial"/>
                <a:cs typeface="Arial"/>
                <a:sym typeface="Arial"/>
              </a:rPr>
              <a:t>cue</a:t>
            </a:r>
            <a:r>
              <a:rPr lang="zh-TW" altLang="en-US" sz="1100" b="0" i="0" u="none" strike="noStrike" cap="none" dirty="0" smtClean="0">
                <a:solidFill>
                  <a:srgbClr val="000000"/>
                </a:solidFill>
                <a:effectLst/>
                <a:latin typeface="Arial"/>
                <a:ea typeface="Arial"/>
                <a:cs typeface="Arial"/>
                <a:sym typeface="Arial"/>
              </a:rPr>
              <a:t>（相應方面的暗示、提示）來使得玩家有移動的感覺。</a:t>
            </a:r>
          </a:p>
          <a:p>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對於</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來說基本是必須的，只要玩家可以在虛擬環境中移動，即是是隻移動視角，都一定會涉及到</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。所以與其說是</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給</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帶來沉浸感（</a:t>
            </a:r>
            <a:r>
              <a:rPr lang="en-US" altLang="zh-TW" sz="1100" b="0" i="0" u="none" strike="noStrike" cap="none" dirty="0" smtClean="0">
                <a:solidFill>
                  <a:srgbClr val="000000"/>
                </a:solidFill>
                <a:effectLst/>
                <a:latin typeface="Arial"/>
                <a:ea typeface="Arial"/>
                <a:cs typeface="Arial"/>
                <a:sym typeface="Arial"/>
              </a:rPr>
              <a:t>immersion</a:t>
            </a:r>
            <a:r>
              <a:rPr lang="zh-TW" altLang="en-US" sz="1100" b="0" i="0" u="none" strike="noStrike" cap="none" dirty="0" smtClean="0">
                <a:solidFill>
                  <a:srgbClr val="000000"/>
                </a:solidFill>
                <a:effectLst/>
                <a:latin typeface="Arial"/>
                <a:ea typeface="Arial"/>
                <a:cs typeface="Arial"/>
                <a:sym typeface="Arial"/>
              </a:rPr>
              <a:t>），不如說缺乏</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會破壞</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體驗。</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0134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是</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領域的一個專有名詞，其義指“在虛擬現實中給人帶來‘移動’</a:t>
            </a:r>
            <a:r>
              <a:rPr lang="en-US" altLang="zh-TW" sz="1100" b="0" i="0" u="none" strike="noStrike" cap="none" dirty="0" smtClean="0">
                <a:solidFill>
                  <a:srgbClr val="000000"/>
                </a:solidFill>
                <a:effectLst/>
                <a:latin typeface="Arial"/>
                <a:ea typeface="Arial"/>
                <a:cs typeface="Arial"/>
                <a:sym typeface="Arial"/>
              </a:rPr>
              <a:t>(self-motion)</a:t>
            </a:r>
            <a:r>
              <a:rPr lang="zh-TW" altLang="en-US" sz="1100" b="0" i="0" u="none" strike="noStrike" cap="none" dirty="0" smtClean="0">
                <a:solidFill>
                  <a:srgbClr val="000000"/>
                </a:solidFill>
                <a:effectLst/>
                <a:latin typeface="Arial"/>
                <a:ea typeface="Arial"/>
                <a:cs typeface="Arial"/>
                <a:sym typeface="Arial"/>
              </a:rPr>
              <a:t>感覺的認知因素”</a:t>
            </a:r>
            <a:r>
              <a:rPr lang="en-US" altLang="zh-TW" sz="1100" b="0" i="0" u="none" strike="noStrike" cap="none" baseline="30000" dirty="0" smtClean="0">
                <a:solidFill>
                  <a:srgbClr val="000000"/>
                </a:solidFill>
                <a:effectLst/>
                <a:latin typeface="Arial"/>
                <a:ea typeface="Arial"/>
                <a:cs typeface="Arial"/>
                <a:sym typeface="Arial"/>
              </a:rPr>
              <a:t>1</a:t>
            </a:r>
            <a:r>
              <a:rPr lang="zh-TW" altLang="en-US" sz="1100" b="0" i="0" u="none" strike="noStrike" cap="none" dirty="0" smtClean="0">
                <a:solidFill>
                  <a:srgbClr val="000000"/>
                </a:solidFill>
                <a:effectLst/>
                <a:latin typeface="Arial"/>
                <a:ea typeface="Arial"/>
                <a:cs typeface="Arial"/>
                <a:sym typeface="Arial"/>
              </a:rPr>
              <a:t>。也就是說，</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就是指那些給玩家帶來“我正在這個虛擬環境中移動”這種感覺的因素，比如“身邊的景物正在往後移動”，“水聲越來越大”等等。我們通過視覺、聽覺、前庭系統（</a:t>
            </a:r>
            <a:r>
              <a:rPr lang="en-US" altLang="zh-TW" sz="1100" b="0" i="0" u="none" strike="noStrike" cap="none" dirty="0" smtClean="0">
                <a:solidFill>
                  <a:srgbClr val="000000"/>
                </a:solidFill>
                <a:effectLst/>
                <a:latin typeface="Arial"/>
                <a:ea typeface="Arial"/>
                <a:cs typeface="Arial"/>
                <a:sym typeface="Arial"/>
              </a:rPr>
              <a:t>vestibular system</a:t>
            </a:r>
            <a:r>
              <a:rPr lang="zh-TW" altLang="en-US" sz="1100" b="0" i="0" u="none" strike="noStrike" cap="none" dirty="0" smtClean="0">
                <a:solidFill>
                  <a:srgbClr val="000000"/>
                </a:solidFill>
                <a:effectLst/>
                <a:latin typeface="Arial"/>
                <a:ea typeface="Arial"/>
                <a:cs typeface="Arial"/>
                <a:sym typeface="Arial"/>
              </a:rPr>
              <a:t>）和體感（</a:t>
            </a:r>
            <a:r>
              <a:rPr lang="en-US" altLang="zh-TW" sz="1100" b="0" i="0" u="none" strike="noStrike" cap="none" dirty="0" smtClean="0">
                <a:solidFill>
                  <a:srgbClr val="000000"/>
                </a:solidFill>
                <a:effectLst/>
                <a:latin typeface="Arial"/>
                <a:ea typeface="Arial"/>
                <a:cs typeface="Arial"/>
                <a:sym typeface="Arial"/>
              </a:rPr>
              <a:t>somatosensory</a:t>
            </a:r>
            <a:r>
              <a:rPr lang="zh-TW" altLang="en-US" sz="1100" b="0" i="0" u="none" strike="noStrike" cap="none" dirty="0" smtClean="0">
                <a:solidFill>
                  <a:srgbClr val="000000"/>
                </a:solidFill>
                <a:effectLst/>
                <a:latin typeface="Arial"/>
                <a:ea typeface="Arial"/>
                <a:cs typeface="Arial"/>
                <a:sym typeface="Arial"/>
              </a:rPr>
              <a:t>，面板和皮下感知，提供“接觸”、“受力”的感覺）來判斷我們的空間位置變化。</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中也是利用了這些方面，提供相應的</a:t>
            </a:r>
            <a:r>
              <a:rPr lang="en-US" altLang="zh-TW" sz="1100" b="0" i="0" u="none" strike="noStrike" cap="none" dirty="0" smtClean="0">
                <a:solidFill>
                  <a:srgbClr val="000000"/>
                </a:solidFill>
                <a:effectLst/>
                <a:latin typeface="Arial"/>
                <a:ea typeface="Arial"/>
                <a:cs typeface="Arial"/>
                <a:sym typeface="Arial"/>
              </a:rPr>
              <a:t>cue</a:t>
            </a:r>
            <a:r>
              <a:rPr lang="zh-TW" altLang="en-US" sz="1100" b="0" i="0" u="none" strike="noStrike" cap="none" dirty="0" smtClean="0">
                <a:solidFill>
                  <a:srgbClr val="000000"/>
                </a:solidFill>
                <a:effectLst/>
                <a:latin typeface="Arial"/>
                <a:ea typeface="Arial"/>
                <a:cs typeface="Arial"/>
                <a:sym typeface="Arial"/>
              </a:rPr>
              <a:t>（相應方面的暗示、提示）來使得玩家有移動的感覺。</a:t>
            </a:r>
          </a:p>
          <a:p>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對於</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來說基本是必須的，只要玩家可以在虛擬環境中移動，即是是隻移動視角，都一定會涉及到</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。所以與其說是</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給</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帶來沉浸感（</a:t>
            </a:r>
            <a:r>
              <a:rPr lang="en-US" altLang="zh-TW" sz="1100" b="0" i="0" u="none" strike="noStrike" cap="none" dirty="0" smtClean="0">
                <a:solidFill>
                  <a:srgbClr val="000000"/>
                </a:solidFill>
                <a:effectLst/>
                <a:latin typeface="Arial"/>
                <a:ea typeface="Arial"/>
                <a:cs typeface="Arial"/>
                <a:sym typeface="Arial"/>
              </a:rPr>
              <a:t>immersion</a:t>
            </a:r>
            <a:r>
              <a:rPr lang="zh-TW" altLang="en-US" sz="1100" b="0" i="0" u="none" strike="noStrike" cap="none" dirty="0" smtClean="0">
                <a:solidFill>
                  <a:srgbClr val="000000"/>
                </a:solidFill>
                <a:effectLst/>
                <a:latin typeface="Arial"/>
                <a:ea typeface="Arial"/>
                <a:cs typeface="Arial"/>
                <a:sym typeface="Arial"/>
              </a:rPr>
              <a:t>），不如說缺乏</a:t>
            </a:r>
            <a:r>
              <a:rPr lang="en-US" altLang="zh-TW" sz="1100" b="0" i="0" u="none" strike="noStrike" cap="none" dirty="0" err="1" smtClean="0">
                <a:solidFill>
                  <a:srgbClr val="000000"/>
                </a:solidFill>
                <a:effectLst/>
                <a:latin typeface="Arial"/>
                <a:ea typeface="Arial"/>
                <a:cs typeface="Arial"/>
                <a:sym typeface="Arial"/>
              </a:rPr>
              <a:t>vection</a:t>
            </a:r>
            <a:r>
              <a:rPr lang="zh-TW" altLang="en-US" sz="1100" b="0" i="0" u="none" strike="noStrike" cap="none" dirty="0" smtClean="0">
                <a:solidFill>
                  <a:srgbClr val="000000"/>
                </a:solidFill>
                <a:effectLst/>
                <a:latin typeface="Arial"/>
                <a:ea typeface="Arial"/>
                <a:cs typeface="Arial"/>
                <a:sym typeface="Arial"/>
              </a:rPr>
              <a:t>會破壞</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體驗。</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5777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zh-TW" altLang="en-US" sz="1100" b="1" i="0" u="none" strike="noStrike" cap="none" dirty="0" smtClean="0">
                <a:solidFill>
                  <a:srgbClr val="000000"/>
                </a:solidFill>
                <a:effectLst/>
                <a:latin typeface="Arial"/>
                <a:ea typeface="Arial"/>
                <a:cs typeface="Arial"/>
                <a:sym typeface="Arial"/>
              </a:rPr>
              <a:t>星座追縱系統</a:t>
            </a:r>
            <a:endParaRPr lang="en-US" altLang="zh-TW" sz="1100" b="1" i="0" u="none" strike="noStrike" cap="none" dirty="0" smtClean="0">
              <a:solidFill>
                <a:srgbClr val="000000"/>
              </a:solidFill>
              <a:effectLst/>
              <a:latin typeface="Arial"/>
              <a:ea typeface="Arial"/>
              <a:cs typeface="Arial"/>
              <a:sym typeface="Arial"/>
            </a:endParaRPr>
          </a:p>
          <a:p>
            <a:pPr marL="139700" indent="0">
              <a:buNone/>
            </a:pPr>
            <a:r>
              <a:rPr lang="en-US" altLang="zh-TW" sz="1100" b="0" i="0" u="none" strike="noStrike" cap="none" dirty="0" smtClean="0">
                <a:solidFill>
                  <a:srgbClr val="000000"/>
                </a:solidFill>
                <a:effectLst/>
                <a:latin typeface="Arial"/>
                <a:ea typeface="Arial"/>
                <a:cs typeface="Arial"/>
                <a:sym typeface="Arial"/>
              </a:rPr>
              <a:t>Oculus</a:t>
            </a:r>
            <a:r>
              <a:rPr lang="zh-TW" altLang="en-US" sz="1100" b="0" i="0" u="none" strike="noStrike" cap="none" dirty="0" smtClean="0">
                <a:solidFill>
                  <a:srgbClr val="000000"/>
                </a:solidFill>
                <a:effectLst/>
                <a:latin typeface="Arial"/>
                <a:ea typeface="Arial"/>
                <a:cs typeface="Arial"/>
                <a:sym typeface="Arial"/>
              </a:rPr>
              <a:t>的位置追縱系統，用來追縱使用者頭部與其他</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裝置的位置，被稱為「星座」（</a:t>
            </a:r>
            <a:r>
              <a:rPr lang="en-US" altLang="zh-TW" sz="1100" b="0" i="0" u="none" strike="noStrike" cap="none" dirty="0" smtClean="0">
                <a:solidFill>
                  <a:srgbClr val="000000"/>
                </a:solidFill>
                <a:effectLst/>
                <a:latin typeface="Arial"/>
                <a:ea typeface="Arial"/>
                <a:cs typeface="Arial"/>
                <a:sym typeface="Arial"/>
              </a:rPr>
              <a:t>Constellation</a:t>
            </a:r>
            <a:r>
              <a:rPr lang="zh-TW" altLang="en-US" sz="1100" b="0" i="0" u="none" strike="noStrike" cap="none" dirty="0" smtClean="0">
                <a:solidFill>
                  <a:srgbClr val="000000"/>
                </a:solidFill>
                <a:effectLst/>
                <a:latin typeface="Arial"/>
                <a:ea typeface="Arial"/>
                <a:cs typeface="Arial"/>
                <a:sym typeface="Arial"/>
              </a:rPr>
              <a:t>）</a:t>
            </a:r>
            <a:r>
              <a:rPr lang="en-US" altLang="zh-TW" sz="1100" b="0" i="0" u="none" strike="noStrike" cap="none" baseline="30000" dirty="0" smtClean="0">
                <a:solidFill>
                  <a:srgbClr val="000000"/>
                </a:solidFill>
                <a:effectLst/>
                <a:latin typeface="Arial"/>
                <a:ea typeface="Arial"/>
                <a:cs typeface="Arial"/>
                <a:sym typeface="Arial"/>
                <a:hlinkClick r:id="rId3"/>
              </a:rPr>
              <a:t>[33]</a:t>
            </a:r>
            <a:r>
              <a:rPr lang="zh-TW" altLang="en-US" sz="1100" b="0" i="0" u="none" strike="noStrike" cap="none" dirty="0" smtClean="0">
                <a:solidFill>
                  <a:srgbClr val="000000"/>
                </a:solidFill>
                <a:effectLst/>
                <a:latin typeface="Arial"/>
                <a:ea typeface="Arial"/>
                <a:cs typeface="Arial"/>
                <a:sym typeface="Arial"/>
              </a:rPr>
              <a:t>，具有一部可光學追縱</a:t>
            </a:r>
            <a:r>
              <a:rPr lang="en-US" altLang="zh-TW" sz="1100" b="0" i="0" u="none" strike="noStrike" cap="none" dirty="0" smtClean="0">
                <a:solidFill>
                  <a:srgbClr val="000000"/>
                </a:solidFill>
                <a:effectLst/>
                <a:latin typeface="Arial"/>
                <a:ea typeface="Arial"/>
                <a:cs typeface="Arial"/>
                <a:sym typeface="Arial"/>
              </a:rPr>
              <a:t>VR</a:t>
            </a:r>
            <a:r>
              <a:rPr lang="zh-TW" altLang="en-US" sz="1100" b="0" i="0" u="none" strike="noStrike" cap="none" dirty="0" smtClean="0">
                <a:solidFill>
                  <a:srgbClr val="000000"/>
                </a:solidFill>
                <a:effectLst/>
                <a:latin typeface="Arial"/>
                <a:ea typeface="Arial"/>
                <a:cs typeface="Arial"/>
                <a:sym typeface="Arial"/>
              </a:rPr>
              <a:t>裝置的外部紅外線攝影機。</a:t>
            </a:r>
          </a:p>
          <a:p>
            <a:pPr marL="139700" indent="0">
              <a:buNone/>
            </a:pPr>
            <a:r>
              <a:rPr lang="en-US" altLang="zh-TW" sz="1100" b="0" i="0" u="none" strike="noStrike" cap="none" dirty="0" smtClean="0">
                <a:solidFill>
                  <a:srgbClr val="000000"/>
                </a:solidFill>
                <a:effectLst/>
                <a:latin typeface="Arial"/>
                <a:ea typeface="Arial"/>
                <a:cs typeface="Arial"/>
                <a:sym typeface="Arial"/>
              </a:rPr>
              <a:t>Rift</a:t>
            </a:r>
            <a:r>
              <a:rPr lang="zh-TW" altLang="en-US" sz="1100" b="0" i="0" u="none" strike="noStrike" cap="none" dirty="0" smtClean="0">
                <a:solidFill>
                  <a:srgbClr val="000000"/>
                </a:solidFill>
                <a:effectLst/>
                <a:latin typeface="Arial"/>
                <a:ea typeface="Arial"/>
                <a:cs typeface="Arial"/>
                <a:sym typeface="Arial"/>
              </a:rPr>
              <a:t>或任何其他被此系統追縱的裝置，都在其表面之上或之下配有一系統可精確定位的紅外線</a:t>
            </a:r>
            <a:r>
              <a:rPr lang="en-US" altLang="zh-TW" sz="1100" b="0" i="0" u="none" strike="noStrike" cap="none" dirty="0" smtClean="0">
                <a:solidFill>
                  <a:srgbClr val="000000"/>
                </a:solidFill>
                <a:effectLst/>
                <a:latin typeface="Arial"/>
                <a:ea typeface="Arial"/>
                <a:cs typeface="Arial"/>
                <a:sym typeface="Arial"/>
              </a:rPr>
              <a:t>LED</a:t>
            </a:r>
            <a:r>
              <a:rPr lang="zh-TW" altLang="en-US" sz="1100" b="0" i="0" u="none" strike="noStrike" cap="none" dirty="0" smtClean="0">
                <a:solidFill>
                  <a:srgbClr val="000000"/>
                </a:solidFill>
                <a:effectLst/>
                <a:latin typeface="Arial"/>
                <a:ea typeface="Arial"/>
                <a:cs typeface="Arial"/>
                <a:sym typeface="Arial"/>
              </a:rPr>
              <a:t>燈，以特定模式閃爍著。透過知道物件上</a:t>
            </a:r>
            <a:r>
              <a:rPr lang="en-US" altLang="zh-TW" sz="1100" b="0" i="0" u="none" strike="noStrike" cap="none" dirty="0" smtClean="0">
                <a:solidFill>
                  <a:srgbClr val="000000"/>
                </a:solidFill>
                <a:effectLst/>
                <a:latin typeface="Arial"/>
                <a:ea typeface="Arial"/>
                <a:cs typeface="Arial"/>
                <a:sym typeface="Arial"/>
              </a:rPr>
              <a:t>LED</a:t>
            </a:r>
            <a:r>
              <a:rPr lang="zh-TW" altLang="en-US" sz="1100" b="0" i="0" u="none" strike="noStrike" cap="none" dirty="0" smtClean="0">
                <a:solidFill>
                  <a:srgbClr val="000000"/>
                </a:solidFill>
                <a:effectLst/>
                <a:latin typeface="Arial"/>
                <a:ea typeface="Arial"/>
                <a:cs typeface="Arial"/>
                <a:sym typeface="Arial"/>
              </a:rPr>
              <a:t>燈的位置與其模式，系統可以亞毫米的準確度精確定位各裝置的位置</a:t>
            </a:r>
            <a:r>
              <a:rPr lang="en-US" altLang="zh-TW" sz="1100" b="0" i="0" u="none" strike="noStrike" cap="none" baseline="30000" dirty="0" smtClean="0">
                <a:solidFill>
                  <a:srgbClr val="000000"/>
                </a:solidFill>
                <a:effectLst/>
                <a:latin typeface="Arial"/>
                <a:ea typeface="Arial"/>
                <a:cs typeface="Arial"/>
                <a:sym typeface="Arial"/>
                <a:hlinkClick r:id="rId3"/>
              </a:rPr>
              <a:t>[33]</a:t>
            </a:r>
            <a:r>
              <a:rPr lang="zh-TW" altLang="en-US" sz="1100" b="0" i="0" u="none" strike="noStrike" cap="none" dirty="0" smtClean="0">
                <a:solidFill>
                  <a:srgbClr val="000000"/>
                </a:solidFill>
                <a:effectLst/>
                <a:latin typeface="Arial"/>
                <a:ea typeface="Arial"/>
                <a:cs typeface="Arial"/>
                <a:sym typeface="Arial"/>
              </a:rPr>
              <a:t>。</a:t>
            </a:r>
          </a:p>
          <a:p>
            <a:pPr marL="139700" indent="0">
              <a:buNone/>
            </a:pPr>
            <a:r>
              <a:rPr lang="zh-TW" altLang="en-US" sz="1100" b="0" i="0" u="none" strike="noStrike" cap="none" dirty="0" smtClean="0">
                <a:solidFill>
                  <a:srgbClr val="000000"/>
                </a:solidFill>
                <a:effectLst/>
                <a:latin typeface="Arial"/>
                <a:ea typeface="Arial"/>
                <a:cs typeface="Arial"/>
                <a:sym typeface="Arial"/>
              </a:rPr>
              <a:t>星座可使用單一個追縱攝影機或同時使用多個追縱攝影機。</a:t>
            </a:r>
            <a:r>
              <a:rPr lang="en-US" altLang="zh-TW" sz="1100" b="0" i="0" u="none" strike="noStrike" cap="none" dirty="0" smtClean="0">
                <a:solidFill>
                  <a:srgbClr val="000000"/>
                </a:solidFill>
                <a:effectLst/>
                <a:latin typeface="Arial"/>
                <a:ea typeface="Arial"/>
                <a:cs typeface="Arial"/>
                <a:sym typeface="Arial"/>
              </a:rPr>
              <a:t>Rift</a:t>
            </a:r>
            <a:r>
              <a:rPr lang="zh-TW" altLang="en-US" sz="1100" b="0" i="0" u="none" strike="noStrike" cap="none" dirty="0" smtClean="0">
                <a:solidFill>
                  <a:srgbClr val="000000"/>
                </a:solidFill>
                <a:effectLst/>
                <a:latin typeface="Arial"/>
                <a:ea typeface="Arial"/>
                <a:cs typeface="Arial"/>
                <a:sym typeface="Arial"/>
              </a:rPr>
              <a:t>的套件中已包含一個追縱攝影機，使用者可單獨購買其他攝影機，並放置在房間裡，以獲得更高的追縱容量，包括整個房間的容量</a:t>
            </a:r>
            <a:r>
              <a:rPr lang="en-US" altLang="zh-TW" sz="1100" b="0" i="0" u="none" strike="noStrike" cap="none" baseline="30000" dirty="0" smtClean="0">
                <a:solidFill>
                  <a:srgbClr val="000000"/>
                </a:solidFill>
                <a:effectLst/>
                <a:latin typeface="Arial"/>
                <a:ea typeface="Arial"/>
                <a:cs typeface="Arial"/>
                <a:sym typeface="Arial"/>
                <a:hlinkClick r:id="rId4"/>
              </a:rPr>
              <a:t>[34]</a:t>
            </a:r>
            <a:r>
              <a:rPr lang="zh-TW" altLang="en-US" sz="1100" b="0" i="0" u="none" strike="noStrike" cap="none" dirty="0" smtClean="0">
                <a:solidFill>
                  <a:srgbClr val="000000"/>
                </a:solidFill>
                <a:effectLst/>
                <a:latin typeface="Arial"/>
                <a:ea typeface="Arial"/>
                <a:cs typeface="Arial"/>
                <a:sym typeface="Arial"/>
              </a:rPr>
              <a:t>。</a:t>
            </a:r>
          </a:p>
          <a:p>
            <a:pPr marL="139700" indent="0">
              <a:buNone/>
            </a:pPr>
            <a:r>
              <a:rPr lang="en-US" altLang="zh-TW" sz="1100" b="0" i="0" u="none" strike="noStrike" cap="none" dirty="0" smtClean="0">
                <a:solidFill>
                  <a:srgbClr val="000000"/>
                </a:solidFill>
                <a:effectLst/>
                <a:latin typeface="Arial"/>
                <a:ea typeface="Arial"/>
                <a:cs typeface="Arial"/>
                <a:sym typeface="Arial"/>
              </a:rPr>
              <a:t>Oculus</a:t>
            </a:r>
            <a:r>
              <a:rPr lang="zh-TW" altLang="en-US" sz="1100" b="0" i="0" u="none" strike="noStrike" cap="none" dirty="0" smtClean="0">
                <a:solidFill>
                  <a:srgbClr val="000000"/>
                </a:solidFill>
                <a:effectLst/>
                <a:latin typeface="Arial"/>
                <a:ea typeface="Arial"/>
                <a:cs typeface="Arial"/>
                <a:sym typeface="Arial"/>
              </a:rPr>
              <a:t>將允許第三方公司製造可被系統追縱的裝置，並提供</a:t>
            </a:r>
            <a:r>
              <a:rPr lang="zh-TW" altLang="en-US" sz="1100" b="0" i="0" u="none" strike="noStrike" cap="none" dirty="0" smtClean="0">
                <a:solidFill>
                  <a:srgbClr val="000000"/>
                </a:solidFill>
                <a:effectLst/>
                <a:latin typeface="Arial"/>
                <a:ea typeface="Arial"/>
                <a:cs typeface="Arial"/>
                <a:sym typeface="Arial"/>
                <a:hlinkClick r:id="rId5" tooltip="應用程式介面"/>
              </a:rPr>
              <a:t>應用程式介面</a:t>
            </a:r>
            <a:r>
              <a:rPr lang="zh-TW" altLang="en-US" sz="1100" b="0" i="0" u="none" strike="noStrike" cap="none" dirty="0" smtClean="0">
                <a:solidFill>
                  <a:srgbClr val="000000"/>
                </a:solidFill>
                <a:effectLst/>
                <a:latin typeface="Arial"/>
                <a:ea typeface="Arial"/>
                <a:cs typeface="Arial"/>
                <a:sym typeface="Arial"/>
              </a:rPr>
              <a:t>（</a:t>
            </a:r>
            <a:r>
              <a:rPr lang="en-US" altLang="zh-TW" sz="1100" b="0" i="0" u="none" strike="noStrike" cap="none" dirty="0" smtClean="0">
                <a:solidFill>
                  <a:srgbClr val="000000"/>
                </a:solidFill>
                <a:effectLst/>
                <a:latin typeface="Arial"/>
                <a:ea typeface="Arial"/>
                <a:cs typeface="Arial"/>
                <a:sym typeface="Arial"/>
              </a:rPr>
              <a:t>API</a:t>
            </a:r>
            <a:r>
              <a:rPr lang="zh-TW" altLang="en-US" sz="1100" b="0" i="0" u="none" strike="noStrike" cap="none" dirty="0" smtClean="0">
                <a:solidFill>
                  <a:srgbClr val="000000"/>
                </a:solidFill>
                <a:effectLst/>
                <a:latin typeface="Arial"/>
                <a:ea typeface="Arial"/>
                <a:cs typeface="Arial"/>
                <a:sym typeface="Arial"/>
              </a:rPr>
              <a:t>）給第三方公司使用</a:t>
            </a:r>
            <a:r>
              <a:rPr lang="en-US" altLang="zh-TW" sz="1100" b="0" i="0" u="none" strike="noStrike" cap="none" baseline="30000" dirty="0" smtClean="0">
                <a:solidFill>
                  <a:srgbClr val="000000"/>
                </a:solidFill>
                <a:effectLst/>
                <a:latin typeface="Arial"/>
                <a:ea typeface="Arial"/>
                <a:cs typeface="Arial"/>
                <a:sym typeface="Arial"/>
                <a:hlinkClick r:id="rId6"/>
              </a:rPr>
              <a:t>[35]</a:t>
            </a:r>
            <a:r>
              <a:rPr lang="zh-TW" altLang="en-US" sz="1100" b="0" i="0" u="none" strike="noStrike" cap="none" dirty="0" smtClean="0">
                <a:solidFill>
                  <a:srgbClr val="000000"/>
                </a:solidFill>
                <a:effectLst/>
                <a:latin typeface="Arial"/>
                <a:ea typeface="Arial"/>
                <a:cs typeface="Arial"/>
                <a:sym typeface="Arial"/>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308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06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1. General</a:t>
            </a:r>
            <a:r>
              <a:rPr lang="zh-TW" altLang="en-US" dirty="0" smtClean="0"/>
              <a:t>一般</a:t>
            </a:r>
            <a:endParaRPr lang="en-US" dirty="0" smtClean="0"/>
          </a:p>
          <a:p>
            <a:pPr marL="0" lvl="0" indent="0" algn="l" rtl="0">
              <a:spcBef>
                <a:spcPts val="0"/>
              </a:spcBef>
              <a:spcAft>
                <a:spcPts val="0"/>
              </a:spcAft>
              <a:buNone/>
            </a:pPr>
            <a:r>
              <a:rPr lang="en-US" dirty="0" smtClean="0"/>
              <a:t>2. Fatigue</a:t>
            </a:r>
            <a:r>
              <a:rPr lang="zh-TW" altLang="en-US" dirty="0" smtClean="0"/>
              <a:t>疲勞</a:t>
            </a:r>
            <a:endParaRPr lang="en-US" dirty="0" smtClean="0"/>
          </a:p>
          <a:p>
            <a:pPr marL="0" lvl="0" indent="0" algn="l" rtl="0">
              <a:spcBef>
                <a:spcPts val="0"/>
              </a:spcBef>
              <a:spcAft>
                <a:spcPts val="0"/>
              </a:spcAft>
              <a:buNone/>
            </a:pPr>
            <a:r>
              <a:rPr lang="en-US" dirty="0" smtClean="0"/>
              <a:t>3. Headache</a:t>
            </a:r>
            <a:r>
              <a:rPr lang="zh-TW" altLang="en-US" dirty="0" smtClean="0"/>
              <a:t>頭痛</a:t>
            </a:r>
            <a:endParaRPr lang="en-US" dirty="0" smtClean="0"/>
          </a:p>
          <a:p>
            <a:pPr marL="0" lvl="0" indent="0" algn="l" rtl="0">
              <a:spcBef>
                <a:spcPts val="0"/>
              </a:spcBef>
              <a:spcAft>
                <a:spcPts val="0"/>
              </a:spcAft>
              <a:buNone/>
            </a:pPr>
            <a:r>
              <a:rPr lang="en-US" dirty="0" smtClean="0"/>
              <a:t>4. Eye strain</a:t>
            </a:r>
            <a:r>
              <a:rPr lang="zh-TW" altLang="en-US" dirty="0" smtClean="0"/>
              <a:t>眼睛疲勞</a:t>
            </a:r>
            <a:endParaRPr lang="en-US" dirty="0" smtClean="0"/>
          </a:p>
          <a:p>
            <a:pPr marL="0" lvl="0" indent="0" algn="l" rtl="0">
              <a:spcBef>
                <a:spcPts val="0"/>
              </a:spcBef>
              <a:spcAft>
                <a:spcPts val="0"/>
              </a:spcAft>
              <a:buNone/>
            </a:pPr>
            <a:r>
              <a:rPr lang="en-US" dirty="0" smtClean="0"/>
              <a:t>5. Difficulty focusing</a:t>
            </a:r>
            <a:r>
              <a:rPr lang="zh-TW" altLang="en-US" dirty="0" smtClean="0"/>
              <a:t>難以集中注意力</a:t>
            </a:r>
            <a:endParaRPr lang="en-US" altLang="zh-TW" dirty="0" smtClean="0"/>
          </a:p>
          <a:p>
            <a:pPr marL="0" lvl="0" indent="0" algn="l" rtl="0">
              <a:spcBef>
                <a:spcPts val="0"/>
              </a:spcBef>
              <a:spcAft>
                <a:spcPts val="0"/>
              </a:spcAft>
              <a:buNone/>
            </a:pPr>
            <a:r>
              <a:rPr lang="en-US" dirty="0" smtClean="0"/>
              <a:t>6. Salivation increasing</a:t>
            </a:r>
            <a:r>
              <a:rPr lang="zh-TW" altLang="en-US" dirty="0" smtClean="0"/>
              <a:t>唾液分泌增加</a:t>
            </a:r>
            <a:endParaRPr lang="en-US" dirty="0" smtClean="0"/>
          </a:p>
          <a:p>
            <a:pPr marL="0" lvl="0" indent="0" algn="l" rtl="0">
              <a:spcBef>
                <a:spcPts val="0"/>
              </a:spcBef>
              <a:spcAft>
                <a:spcPts val="0"/>
              </a:spcAft>
              <a:buNone/>
            </a:pPr>
            <a:r>
              <a:rPr lang="en-US" dirty="0" smtClean="0"/>
              <a:t>7. Sweating </a:t>
            </a:r>
            <a:r>
              <a:rPr lang="zh-TW" altLang="en-US" dirty="0" smtClean="0"/>
              <a:t>流汗</a:t>
            </a:r>
            <a:endParaRPr lang="en-US" dirty="0" smtClean="0"/>
          </a:p>
          <a:p>
            <a:pPr marL="0" lvl="0" indent="0" algn="l" rtl="0">
              <a:spcBef>
                <a:spcPts val="0"/>
              </a:spcBef>
              <a:spcAft>
                <a:spcPts val="0"/>
              </a:spcAft>
              <a:buNone/>
            </a:pPr>
            <a:r>
              <a:rPr lang="en-US" dirty="0" smtClean="0"/>
              <a:t>8. Nausea </a:t>
            </a:r>
            <a:r>
              <a:rPr lang="zh-TW" altLang="en-US" dirty="0" smtClean="0"/>
              <a:t>噁心感</a:t>
            </a:r>
            <a:endParaRPr lang="en-US" dirty="0" smtClean="0"/>
          </a:p>
          <a:p>
            <a:pPr marL="0" lvl="0" indent="0" algn="l" rtl="0">
              <a:spcBef>
                <a:spcPts val="0"/>
              </a:spcBef>
              <a:spcAft>
                <a:spcPts val="0"/>
              </a:spcAft>
              <a:buNone/>
            </a:pPr>
            <a:r>
              <a:rPr lang="en-US" dirty="0" smtClean="0"/>
              <a:t>9. Difficulty concentrating</a:t>
            </a:r>
            <a:r>
              <a:rPr lang="zh-TW" altLang="en-US" dirty="0" smtClean="0"/>
              <a:t>難以集中思考</a:t>
            </a:r>
            <a:endParaRPr lang="en-US" dirty="0" smtClean="0"/>
          </a:p>
          <a:p>
            <a:pPr marL="0" lvl="0" indent="0" algn="l" rtl="0">
              <a:spcBef>
                <a:spcPts val="0"/>
              </a:spcBef>
              <a:spcAft>
                <a:spcPts val="0"/>
              </a:spcAft>
              <a:buNone/>
            </a:pPr>
            <a:r>
              <a:rPr lang="en-US" dirty="0" smtClean="0"/>
              <a:t>10. « Fullness of the Head » </a:t>
            </a:r>
            <a:r>
              <a:rPr lang="zh-TW" altLang="en-US" dirty="0" smtClean="0"/>
              <a:t>頭脹</a:t>
            </a:r>
            <a:endParaRPr lang="en-US" dirty="0" smtClean="0"/>
          </a:p>
          <a:p>
            <a:pPr marL="0" lvl="0" indent="0" algn="l" rtl="0">
              <a:spcBef>
                <a:spcPts val="0"/>
              </a:spcBef>
              <a:spcAft>
                <a:spcPts val="0"/>
              </a:spcAft>
              <a:buNone/>
            </a:pPr>
            <a:r>
              <a:rPr lang="en-US" dirty="0" smtClean="0"/>
              <a:t>11. Blurred vision </a:t>
            </a:r>
            <a:r>
              <a:rPr lang="zh-TW" altLang="en-US" dirty="0" smtClean="0"/>
              <a:t>視力模糊</a:t>
            </a:r>
            <a:endParaRPr lang="en-US" dirty="0" smtClean="0"/>
          </a:p>
          <a:p>
            <a:pPr marL="0" lvl="0" indent="0" algn="l" rtl="0">
              <a:spcBef>
                <a:spcPts val="0"/>
              </a:spcBef>
              <a:spcAft>
                <a:spcPts val="0"/>
              </a:spcAft>
              <a:buNone/>
            </a:pPr>
            <a:r>
              <a:rPr lang="en-US" dirty="0" smtClean="0"/>
              <a:t>12. Dizziness with eyes open </a:t>
            </a:r>
            <a:r>
              <a:rPr lang="zh-TW" altLang="en-US" dirty="0" smtClean="0"/>
              <a:t>睜眼感到暈眩</a:t>
            </a:r>
            <a:endParaRPr lang="en-US" dirty="0" smtClean="0"/>
          </a:p>
          <a:p>
            <a:pPr marL="0" lvl="0" indent="0" algn="l" rtl="0">
              <a:spcBef>
                <a:spcPts val="0"/>
              </a:spcBef>
              <a:spcAft>
                <a:spcPts val="0"/>
              </a:spcAft>
              <a:buNone/>
            </a:pPr>
            <a:r>
              <a:rPr lang="en-US" dirty="0" smtClean="0"/>
              <a:t>13. Dizziness with eyes closed </a:t>
            </a:r>
            <a:r>
              <a:rPr lang="zh-TW" altLang="en-US" dirty="0" smtClean="0"/>
              <a:t>閉眼感到暈眩</a:t>
            </a:r>
            <a:endParaRPr lang="en-US" dirty="0" smtClean="0"/>
          </a:p>
          <a:p>
            <a:pPr marL="0" lvl="0" indent="0" algn="l" rtl="0">
              <a:spcBef>
                <a:spcPts val="0"/>
              </a:spcBef>
              <a:spcAft>
                <a:spcPts val="0"/>
              </a:spcAft>
              <a:buNone/>
            </a:pPr>
            <a:r>
              <a:rPr lang="en-US" dirty="0" smtClean="0"/>
              <a:t>14. *Vertigo </a:t>
            </a:r>
            <a:r>
              <a:rPr lang="zh-TW" altLang="en-US" dirty="0" smtClean="0"/>
              <a:t>暈眩</a:t>
            </a:r>
            <a:endParaRPr lang="en-US" dirty="0" smtClean="0"/>
          </a:p>
          <a:p>
            <a:pPr marL="0" lvl="0" indent="0" algn="l" rtl="0">
              <a:spcBef>
                <a:spcPts val="0"/>
              </a:spcBef>
              <a:spcAft>
                <a:spcPts val="0"/>
              </a:spcAft>
              <a:buNone/>
            </a:pPr>
            <a:r>
              <a:rPr lang="en-US" dirty="0" smtClean="0"/>
              <a:t>15. **Stomach awareness </a:t>
            </a:r>
            <a:r>
              <a:rPr lang="zh-TW" altLang="en-US" dirty="0" smtClean="0"/>
              <a:t>胃部的感受</a:t>
            </a:r>
            <a:endParaRPr lang="en-US" dirty="0" smtClean="0"/>
          </a:p>
          <a:p>
            <a:pPr marL="0" lvl="0" indent="0" algn="l" rtl="0">
              <a:spcBef>
                <a:spcPts val="0"/>
              </a:spcBef>
              <a:spcAft>
                <a:spcPts val="0"/>
              </a:spcAft>
              <a:buNone/>
            </a:pPr>
            <a:r>
              <a:rPr lang="en-US" dirty="0" smtClean="0"/>
              <a:t>16. Burping</a:t>
            </a:r>
            <a:r>
              <a:rPr lang="zh-TW" altLang="en-US" dirty="0" smtClean="0"/>
              <a:t>打嗝</a:t>
            </a:r>
            <a:endParaRPr dirty="0"/>
          </a:p>
        </p:txBody>
      </p:sp>
    </p:spTree>
    <p:extLst>
      <p:ext uri="{BB962C8B-B14F-4D97-AF65-F5344CB8AC3E}">
        <p14:creationId xmlns:p14="http://schemas.microsoft.com/office/powerpoint/2010/main" val="420725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Google Shape;10;p2"/>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
        <p:nvSpPr>
          <p:cNvPr id="12" name="Google Shape;12;p2"/>
          <p:cNvSpPr/>
          <p:nvPr/>
        </p:nvSpPr>
        <p:spPr>
          <a:xfrm>
            <a:off x="3621350" y="3313600"/>
            <a:ext cx="1783794" cy="170374"/>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09475" y="134125"/>
            <a:ext cx="8724927" cy="4875183"/>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lstStyle>
            <a:lvl1pPr lvl="0" algn="ctr" rtl="0">
              <a:spcBef>
                <a:spcPts val="0"/>
              </a:spcBef>
              <a:spcAft>
                <a:spcPts val="0"/>
              </a:spcAft>
              <a:buClr>
                <a:srgbClr val="ADDED4"/>
              </a:buClr>
              <a:buSzPts val="4800"/>
              <a:buNone/>
              <a:defRPr sz="4800">
                <a:solidFill>
                  <a:srgbClr val="ADDED4"/>
                </a:solidFill>
              </a:defRPr>
            </a:lvl1pPr>
            <a:lvl2pPr lvl="1" algn="ctr" rtl="0">
              <a:spcBef>
                <a:spcPts val="0"/>
              </a:spcBef>
              <a:spcAft>
                <a:spcPts val="0"/>
              </a:spcAft>
              <a:buClr>
                <a:srgbClr val="ADDED4"/>
              </a:buClr>
              <a:buSzPts val="4800"/>
              <a:buNone/>
              <a:defRPr sz="4800">
                <a:solidFill>
                  <a:srgbClr val="ADDED4"/>
                </a:solidFill>
              </a:defRPr>
            </a:lvl2pPr>
            <a:lvl3pPr lvl="2" algn="ctr" rtl="0">
              <a:spcBef>
                <a:spcPts val="0"/>
              </a:spcBef>
              <a:spcAft>
                <a:spcPts val="0"/>
              </a:spcAft>
              <a:buClr>
                <a:srgbClr val="ADDED4"/>
              </a:buClr>
              <a:buSzPts val="4800"/>
              <a:buNone/>
              <a:defRPr sz="4800">
                <a:solidFill>
                  <a:srgbClr val="ADDED4"/>
                </a:solidFill>
              </a:defRPr>
            </a:lvl3pPr>
            <a:lvl4pPr lvl="3" algn="ctr" rtl="0">
              <a:spcBef>
                <a:spcPts val="0"/>
              </a:spcBef>
              <a:spcAft>
                <a:spcPts val="0"/>
              </a:spcAft>
              <a:buClr>
                <a:srgbClr val="ADDED4"/>
              </a:buClr>
              <a:buSzPts val="4800"/>
              <a:buNone/>
              <a:defRPr sz="4800">
                <a:solidFill>
                  <a:srgbClr val="ADDED4"/>
                </a:solidFill>
              </a:defRPr>
            </a:lvl4pPr>
            <a:lvl5pPr lvl="4" algn="ctr" rtl="0">
              <a:spcBef>
                <a:spcPts val="0"/>
              </a:spcBef>
              <a:spcAft>
                <a:spcPts val="0"/>
              </a:spcAft>
              <a:buClr>
                <a:srgbClr val="ADDED4"/>
              </a:buClr>
              <a:buSzPts val="4800"/>
              <a:buNone/>
              <a:defRPr sz="4800">
                <a:solidFill>
                  <a:srgbClr val="ADDED4"/>
                </a:solidFill>
              </a:defRPr>
            </a:lvl5pPr>
            <a:lvl6pPr lvl="5" algn="ctr" rtl="0">
              <a:spcBef>
                <a:spcPts val="0"/>
              </a:spcBef>
              <a:spcAft>
                <a:spcPts val="0"/>
              </a:spcAft>
              <a:buClr>
                <a:srgbClr val="ADDED4"/>
              </a:buClr>
              <a:buSzPts val="4800"/>
              <a:buNone/>
              <a:defRPr sz="4800">
                <a:solidFill>
                  <a:srgbClr val="ADDED4"/>
                </a:solidFill>
              </a:defRPr>
            </a:lvl6pPr>
            <a:lvl7pPr lvl="6" algn="ctr" rtl="0">
              <a:spcBef>
                <a:spcPts val="0"/>
              </a:spcBef>
              <a:spcAft>
                <a:spcPts val="0"/>
              </a:spcAft>
              <a:buClr>
                <a:srgbClr val="ADDED4"/>
              </a:buClr>
              <a:buSzPts val="4800"/>
              <a:buNone/>
              <a:defRPr sz="4800">
                <a:solidFill>
                  <a:srgbClr val="ADDED4"/>
                </a:solidFill>
              </a:defRPr>
            </a:lvl7pPr>
            <a:lvl8pPr lvl="7" algn="ctr" rtl="0">
              <a:spcBef>
                <a:spcPts val="0"/>
              </a:spcBef>
              <a:spcAft>
                <a:spcPts val="0"/>
              </a:spcAft>
              <a:buClr>
                <a:srgbClr val="ADDED4"/>
              </a:buClr>
              <a:buSzPts val="4800"/>
              <a:buNone/>
              <a:defRPr sz="4800">
                <a:solidFill>
                  <a:srgbClr val="ADDED4"/>
                </a:solidFill>
              </a:defRPr>
            </a:lvl8pPr>
            <a:lvl9pPr lvl="8" algn="ctr" rtl="0">
              <a:spcBef>
                <a:spcPts val="0"/>
              </a:spcBef>
              <a:spcAft>
                <a:spcPts val="0"/>
              </a:spcAft>
              <a:buClr>
                <a:srgbClr val="ADDED4"/>
              </a:buClr>
              <a:buSzPts val="4800"/>
              <a:buNone/>
              <a:defRPr sz="4800">
                <a:solidFill>
                  <a:srgbClr val="ADDED4"/>
                </a:solidFill>
              </a:defRPr>
            </a:lvl9pPr>
          </a:lstStyle>
          <a:p>
            <a:endParaRPr/>
          </a:p>
        </p:txBody>
      </p:sp>
      <p:sp>
        <p:nvSpPr>
          <p:cNvPr id="16" name="Google Shape;16;p3"/>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 name="Google Shape;17;p3"/>
          <p:cNvSpPr/>
          <p:nvPr/>
        </p:nvSpPr>
        <p:spPr>
          <a:xfrm>
            <a:off x="3752613" y="2875113"/>
            <a:ext cx="1638687" cy="155249"/>
          </a:xfrm>
          <a:custGeom>
            <a:avLst/>
            <a:gdLst/>
            <a:ahLst/>
            <a:cxnLst/>
            <a:rect l="l" t="t" r="r" b="b"/>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Google Shape;26;p5"/>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8" name="Google Shape;28;p5"/>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117200" y="115225"/>
            <a:ext cx="8909558" cy="4913024"/>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Google Shape;33;p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a:off x="104400" y="157125"/>
            <a:ext cx="8935121" cy="4829207"/>
          </a:xfrm>
          <a:custGeom>
            <a:avLst/>
            <a:gdLst/>
            <a:ahLst/>
            <a:cxnLst/>
            <a:rect l="l" t="t" r="r" b="b"/>
            <a:pathLst>
              <a:path w="92700" h="50102" extrusionOk="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a:endParaRPr/>
          </a:p>
        </p:txBody>
      </p:sp>
      <p:sp>
        <p:nvSpPr>
          <p:cNvPr id="38" name="Google Shape;38;p7"/>
          <p:cNvSpPr txBox="1">
            <a:spLocks noGrp="1"/>
          </p:cNvSpPr>
          <p:nvPr>
            <p:ph type="body" idx="1"/>
          </p:nvPr>
        </p:nvSpPr>
        <p:spPr>
          <a:xfrm>
            <a:off x="826025"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2"/>
          </p:nvPr>
        </p:nvSpPr>
        <p:spPr>
          <a:xfrm>
            <a:off x="3342844"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body" idx="3"/>
          </p:nvPr>
        </p:nvSpPr>
        <p:spPr>
          <a:xfrm>
            <a:off x="5859662"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Google Shape;41;p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1pPr>
            <a:lvl2pPr marL="914400" lvl="1"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2pPr>
            <a:lvl3pPr marL="1371600" lvl="2"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3pPr>
            <a:lvl4pPr marL="1828800" lvl="3"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4pPr>
            <a:lvl5pPr marL="2286000" lvl="4"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5pPr>
            <a:lvl6pPr marL="2743200" lvl="5"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6pPr>
            <a:lvl7pPr marL="3200400" lvl="6"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7pPr>
            <a:lvl8pPr marL="3657600" lvl="7"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8pPr>
            <a:lvl9pPr marL="4114800" lvl="8"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7C7F91"/>
                </a:solidFill>
                <a:latin typeface="Muli Light"/>
                <a:ea typeface="Muli Light"/>
                <a:cs typeface="Muli Light"/>
                <a:sym typeface="Muli Light"/>
              </a:defRPr>
            </a:lvl1pPr>
            <a:lvl2pPr lvl="1" algn="ctr">
              <a:buNone/>
              <a:defRPr sz="1200">
                <a:solidFill>
                  <a:srgbClr val="7C7F91"/>
                </a:solidFill>
                <a:latin typeface="Muli Light"/>
                <a:ea typeface="Muli Light"/>
                <a:cs typeface="Muli Light"/>
                <a:sym typeface="Muli Light"/>
              </a:defRPr>
            </a:lvl2pPr>
            <a:lvl3pPr lvl="2" algn="ctr">
              <a:buNone/>
              <a:defRPr sz="1200">
                <a:solidFill>
                  <a:srgbClr val="7C7F91"/>
                </a:solidFill>
                <a:latin typeface="Muli Light"/>
                <a:ea typeface="Muli Light"/>
                <a:cs typeface="Muli Light"/>
                <a:sym typeface="Muli Light"/>
              </a:defRPr>
            </a:lvl3pPr>
            <a:lvl4pPr lvl="3" algn="ctr">
              <a:buNone/>
              <a:defRPr sz="1200">
                <a:solidFill>
                  <a:srgbClr val="7C7F91"/>
                </a:solidFill>
                <a:latin typeface="Muli Light"/>
                <a:ea typeface="Muli Light"/>
                <a:cs typeface="Muli Light"/>
                <a:sym typeface="Muli Light"/>
              </a:defRPr>
            </a:lvl4pPr>
            <a:lvl5pPr lvl="4" algn="ctr">
              <a:buNone/>
              <a:defRPr sz="1200">
                <a:solidFill>
                  <a:srgbClr val="7C7F91"/>
                </a:solidFill>
                <a:latin typeface="Muli Light"/>
                <a:ea typeface="Muli Light"/>
                <a:cs typeface="Muli Light"/>
                <a:sym typeface="Muli Light"/>
              </a:defRPr>
            </a:lvl5pPr>
            <a:lvl6pPr lvl="5" algn="ctr">
              <a:buNone/>
              <a:defRPr sz="1200">
                <a:solidFill>
                  <a:srgbClr val="7C7F91"/>
                </a:solidFill>
                <a:latin typeface="Muli Light"/>
                <a:ea typeface="Muli Light"/>
                <a:cs typeface="Muli Light"/>
                <a:sym typeface="Muli Light"/>
              </a:defRPr>
            </a:lvl6pPr>
            <a:lvl7pPr lvl="6" algn="ctr">
              <a:buNone/>
              <a:defRPr sz="1200">
                <a:solidFill>
                  <a:srgbClr val="7C7F91"/>
                </a:solidFill>
                <a:latin typeface="Muli Light"/>
                <a:ea typeface="Muli Light"/>
                <a:cs typeface="Muli Light"/>
                <a:sym typeface="Muli Light"/>
              </a:defRPr>
            </a:lvl7pPr>
            <a:lvl8pPr lvl="7" algn="ctr">
              <a:buNone/>
              <a:defRPr sz="1200">
                <a:solidFill>
                  <a:srgbClr val="7C7F91"/>
                </a:solidFill>
                <a:latin typeface="Muli Light"/>
                <a:ea typeface="Muli Light"/>
                <a:cs typeface="Muli Light"/>
                <a:sym typeface="Muli Light"/>
              </a:defRPr>
            </a:lvl8pPr>
            <a:lvl9pPr lvl="8" algn="ctr">
              <a:buNone/>
              <a:defRPr sz="1200">
                <a:solidFill>
                  <a:srgbClr val="7C7F91"/>
                </a:solidFill>
                <a:latin typeface="Muli Light"/>
                <a:ea typeface="Muli Light"/>
                <a:cs typeface="Muli Light"/>
                <a:sym typeface="Muli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624838" y="1854665"/>
            <a:ext cx="7908897" cy="1159800"/>
          </a:xfrm>
          <a:prstGeom prst="rect">
            <a:avLst/>
          </a:prstGeom>
        </p:spPr>
        <p:txBody>
          <a:bodyPr spcFirstLastPara="1" wrap="square" lIns="91425" tIns="91425" rIns="91425" bIns="91425" anchor="b" anchorCtr="0">
            <a:noAutofit/>
          </a:bodyPr>
          <a:lstStyle/>
          <a:p>
            <a:pPr lvl="0"/>
            <a:r>
              <a:rPr lang="zh-TW" altLang="en-US" sz="2400" b="0" dirty="0" smtClean="0">
                <a:latin typeface="微軟正黑體 Light" panose="020B0304030504040204" pitchFamily="34" charset="-120"/>
                <a:ea typeface="微軟正黑體 Light" panose="020B0304030504040204" pitchFamily="34" charset="-120"/>
              </a:rPr>
              <a:t>自行車模擬器的顯示類型與運動控制對數</a:t>
            </a:r>
            <a:r>
              <a:rPr lang="zh-TW" altLang="en-US" sz="2400" b="0" dirty="0">
                <a:latin typeface="微軟正黑體 Light" panose="020B0304030504040204" pitchFamily="34" charset="-120"/>
                <a:ea typeface="微軟正黑體 Light" panose="020B0304030504040204" pitchFamily="34" charset="-120"/>
              </a:rPr>
              <a:t>碼動暈</a:t>
            </a:r>
            <a:r>
              <a:rPr lang="zh-TW" altLang="en-US" sz="2400" b="0" dirty="0" smtClean="0">
                <a:latin typeface="微軟正黑體 Light" panose="020B0304030504040204" pitchFamily="34" charset="-120"/>
                <a:ea typeface="微軟正黑體 Light" panose="020B0304030504040204" pitchFamily="34" charset="-120"/>
              </a:rPr>
              <a:t>症的影響</a:t>
            </a:r>
            <a:r>
              <a:rPr lang="en-US" sz="2400" b="0" dirty="0" smtClean="0">
                <a:latin typeface="微軟正黑體 Light" panose="020B0304030504040204" pitchFamily="34" charset="-120"/>
                <a:ea typeface="微軟正黑體 Light" panose="020B0304030504040204" pitchFamily="34" charset="-120"/>
              </a:rPr>
              <a:t/>
            </a:r>
            <a:br>
              <a:rPr lang="en-US" sz="2400" b="0" dirty="0" smtClean="0">
                <a:latin typeface="微軟正黑體 Light" panose="020B0304030504040204" pitchFamily="34" charset="-120"/>
                <a:ea typeface="微軟正黑體 Light" panose="020B0304030504040204" pitchFamily="34" charset="-120"/>
              </a:rPr>
            </a:br>
            <a:r>
              <a:rPr lang="en-US" sz="2400" b="0" dirty="0" smtClean="0">
                <a:latin typeface="Centaur" panose="02030504050205020304" pitchFamily="18" charset="0"/>
                <a:ea typeface="Arial Unicode MS" panose="020B0604020202020204" pitchFamily="34" charset="-120"/>
                <a:cs typeface="Arial Unicode MS" panose="020B0604020202020204" pitchFamily="34" charset="-120"/>
              </a:rPr>
              <a:t>Effects </a:t>
            </a:r>
            <a:r>
              <a:rPr lang="en-US" sz="2400" b="0" dirty="0">
                <a:latin typeface="Centaur" panose="02030504050205020304" pitchFamily="18" charset="0"/>
                <a:ea typeface="Arial Unicode MS" panose="020B0604020202020204" pitchFamily="34" charset="-120"/>
                <a:cs typeface="Arial Unicode MS" panose="020B0604020202020204" pitchFamily="34" charset="-120"/>
              </a:rPr>
              <a:t>of display type and motion control on </a:t>
            </a:r>
            <a:r>
              <a:rPr lang="en-US" sz="2400" b="0" dirty="0" err="1">
                <a:latin typeface="Centaur" panose="02030504050205020304" pitchFamily="18" charset="0"/>
                <a:ea typeface="Arial Unicode MS" panose="020B0604020202020204" pitchFamily="34" charset="-120"/>
                <a:cs typeface="Arial Unicode MS" panose="020B0604020202020204" pitchFamily="34" charset="-120"/>
              </a:rPr>
              <a:t>cybersickness</a:t>
            </a:r>
            <a:r>
              <a:rPr lang="en-US" sz="2400" b="0" dirty="0">
                <a:latin typeface="Centaur" panose="02030504050205020304" pitchFamily="18" charset="0"/>
                <a:ea typeface="Arial Unicode MS" panose="020B0604020202020204" pitchFamily="34" charset="-120"/>
                <a:cs typeface="Arial Unicode MS" panose="020B0604020202020204" pitchFamily="34" charset="-120"/>
              </a:rPr>
              <a:t> </a:t>
            </a:r>
            <a:r>
              <a:rPr lang="en-US" sz="2400" b="0" dirty="0" smtClean="0">
                <a:latin typeface="Centaur" panose="02030504050205020304" pitchFamily="18" charset="0"/>
                <a:ea typeface="Arial Unicode MS" panose="020B0604020202020204" pitchFamily="34" charset="-120"/>
                <a:cs typeface="Arial Unicode MS" panose="020B0604020202020204" pitchFamily="34" charset="-120"/>
              </a:rPr>
              <a:t/>
            </a:r>
            <a:br>
              <a:rPr lang="en-US" sz="2400" b="0" dirty="0" smtClean="0">
                <a:latin typeface="Centaur" panose="02030504050205020304" pitchFamily="18" charset="0"/>
                <a:ea typeface="Arial Unicode MS" panose="020B0604020202020204" pitchFamily="34" charset="-120"/>
                <a:cs typeface="Arial Unicode MS" panose="020B0604020202020204" pitchFamily="34" charset="-120"/>
              </a:rPr>
            </a:br>
            <a:r>
              <a:rPr lang="en-US" sz="2400" b="0" dirty="0" smtClean="0">
                <a:latin typeface="Centaur" panose="02030504050205020304" pitchFamily="18" charset="0"/>
                <a:ea typeface="Arial Unicode MS" panose="020B0604020202020204" pitchFamily="34" charset="-120"/>
                <a:cs typeface="Arial Unicode MS" panose="020B0604020202020204" pitchFamily="34" charset="-120"/>
              </a:rPr>
              <a:t>in </a:t>
            </a:r>
            <a:r>
              <a:rPr lang="en-US" sz="2400" b="0" dirty="0">
                <a:latin typeface="Centaur" panose="02030504050205020304" pitchFamily="18" charset="0"/>
                <a:ea typeface="Arial Unicode MS" panose="020B0604020202020204" pitchFamily="34" charset="-120"/>
                <a:cs typeface="Arial Unicode MS" panose="020B0604020202020204" pitchFamily="34" charset="-120"/>
              </a:rPr>
              <a:t>a virtual bike simulator</a:t>
            </a:r>
            <a:endParaRPr sz="2400" b="0" dirty="0">
              <a:latin typeface="Centaur" panose="02030504050205020304" pitchFamily="18" charset="0"/>
              <a:ea typeface="Arial Unicode MS" panose="020B0604020202020204" pitchFamily="34" charset="-120"/>
              <a:cs typeface="Arial Unicode MS" panose="020B0604020202020204" pitchFamily="34" charset="-120"/>
            </a:endParaRPr>
          </a:p>
        </p:txBody>
      </p:sp>
      <p:sp>
        <p:nvSpPr>
          <p:cNvPr id="4" name="矩形 3"/>
          <p:cNvSpPr/>
          <p:nvPr/>
        </p:nvSpPr>
        <p:spPr>
          <a:xfrm>
            <a:off x="2308473" y="3727014"/>
            <a:ext cx="4541628" cy="400110"/>
          </a:xfrm>
          <a:prstGeom prst="rect">
            <a:avLst/>
          </a:prstGeom>
        </p:spPr>
        <p:txBody>
          <a:bodyPr wrap="none">
            <a:spAutoFit/>
          </a:bodyPr>
          <a:lstStyle/>
          <a:p>
            <a:pPr algn="ctr">
              <a:buClr>
                <a:srgbClr val="7C7F91"/>
              </a:buClr>
              <a:buSzPts val="4800"/>
            </a:pPr>
            <a:r>
              <a:rPr lang="en-US" altLang="zh-TW" sz="2000" dirty="0">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rPr>
              <a:t>Justin </a:t>
            </a:r>
            <a:r>
              <a:rPr lang="en-US" altLang="zh-TW" sz="2000" dirty="0" err="1">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rPr>
              <a:t>Mittelstaedt</a:t>
            </a:r>
            <a:r>
              <a:rPr lang="en-US" altLang="zh-TW" sz="2000" dirty="0">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rPr>
              <a:t>, Jan Wacker, Dirk </a:t>
            </a:r>
            <a:r>
              <a:rPr lang="en-US" altLang="zh-TW" sz="2000" dirty="0" err="1">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rPr>
              <a:t>Stellinga</a:t>
            </a:r>
            <a:endParaRPr lang="zh-TW" altLang="en-US" sz="2000" dirty="0">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endParaRPr>
          </a:p>
        </p:txBody>
      </p:sp>
      <p:sp>
        <p:nvSpPr>
          <p:cNvPr id="5" name="矩形 4"/>
          <p:cNvSpPr/>
          <p:nvPr/>
        </p:nvSpPr>
        <p:spPr>
          <a:xfrm>
            <a:off x="2308473" y="4181056"/>
            <a:ext cx="981359" cy="400110"/>
          </a:xfrm>
          <a:prstGeom prst="rect">
            <a:avLst/>
          </a:prstGeom>
        </p:spPr>
        <p:txBody>
          <a:bodyPr wrap="none">
            <a:spAutoFit/>
          </a:bodyPr>
          <a:lstStyle/>
          <a:p>
            <a:pPr algn="ctr">
              <a:buClr>
                <a:srgbClr val="7C7F91"/>
              </a:buClr>
              <a:buSzPts val="4800"/>
            </a:pPr>
            <a:r>
              <a:rPr lang="en-US" altLang="zh-TW" sz="2000" dirty="0">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rPr>
              <a:t>Displays</a:t>
            </a:r>
            <a:endParaRPr lang="zh-TW" altLang="en-US" sz="2000" dirty="0">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endParaRPr>
          </a:p>
        </p:txBody>
      </p:sp>
      <p:sp>
        <p:nvSpPr>
          <p:cNvPr id="6" name="矩形 5"/>
          <p:cNvSpPr/>
          <p:nvPr/>
        </p:nvSpPr>
        <p:spPr>
          <a:xfrm>
            <a:off x="3289832" y="4181056"/>
            <a:ext cx="3897221" cy="400110"/>
          </a:xfrm>
          <a:prstGeom prst="rect">
            <a:avLst/>
          </a:prstGeom>
        </p:spPr>
        <p:txBody>
          <a:bodyPr wrap="none">
            <a:spAutoFit/>
          </a:bodyPr>
          <a:lstStyle/>
          <a:p>
            <a:pPr algn="ctr">
              <a:buClr>
                <a:srgbClr val="7C7F91"/>
              </a:buClr>
              <a:buSzPts val="4800"/>
            </a:pPr>
            <a:r>
              <a:rPr lang="en-US" altLang="zh-TW" sz="2000" dirty="0">
                <a:solidFill>
                  <a:srgbClr val="7C7F91"/>
                </a:solidFill>
                <a:latin typeface="Centaur" panose="02030504050205020304" pitchFamily="18" charset="0"/>
                <a:ea typeface="Arial Unicode MS" panose="020B0604020202020204" pitchFamily="34" charset="-120"/>
                <a:cs typeface="Arial Unicode MS" panose="020B0604020202020204" pitchFamily="34" charset="-120"/>
                <a:sym typeface="Amatic SC"/>
              </a:rPr>
              <a:t>Volume 51, January 2018, Pages 43-50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Methods</a:t>
            </a:r>
            <a:r>
              <a:rPr lang="zh-TW" altLang="en-US" dirty="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Procedure</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首先請受測者填寫實驗同意書，並填寫使用自行車與電動遊戲的頻率，還有自我頻估在汽車、</a:t>
            </a:r>
            <a:r>
              <a:rPr lang="zh-TW" altLang="en-US" sz="1200" dirty="0">
                <a:latin typeface="微軟正黑體 Light" panose="020B0304030504040204" pitchFamily="34" charset="-120"/>
                <a:ea typeface="微軟正黑體 Light" panose="020B0304030504040204" pitchFamily="34" charset="-120"/>
              </a:rPr>
              <a:t>海</a:t>
            </a:r>
            <a:r>
              <a:rPr lang="zh-TW" altLang="en-US" sz="1200" dirty="0" smtClean="0">
                <a:latin typeface="微軟正黑體 Light" panose="020B0304030504040204" pitchFamily="34" charset="-120"/>
                <a:ea typeface="微軟正黑體 Light" panose="020B0304030504040204" pitchFamily="34" charset="-120"/>
              </a:rPr>
              <a:t>上的表現，以及飲用酒精與過量食物的表現。</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之後填寫</a:t>
            </a:r>
            <a:r>
              <a:rPr lang="zh-TW" altLang="en-US" sz="1200" dirty="0">
                <a:latin typeface="微軟正黑體 Light" panose="020B0304030504040204" pitchFamily="34" charset="-120"/>
                <a:ea typeface="微軟正黑體 Light" panose="020B0304030504040204" pitchFamily="34" charset="-120"/>
              </a:rPr>
              <a:t>實驗</a:t>
            </a:r>
            <a:r>
              <a:rPr lang="zh-TW" altLang="en-US" sz="1200" dirty="0" smtClean="0">
                <a:latin typeface="微軟正黑體 Light" panose="020B0304030504040204" pitchFamily="34" charset="-120"/>
                <a:ea typeface="微軟正黑體 Light" panose="020B0304030504040204" pitchFamily="34" charset="-120"/>
              </a:rPr>
              <a:t>前</a:t>
            </a:r>
            <a:r>
              <a:rPr lang="en-US" altLang="zh-TW" sz="1200" dirty="0" smtClean="0">
                <a:latin typeface="微軟正黑體 Light" panose="020B0304030504040204" pitchFamily="34" charset="-120"/>
                <a:ea typeface="微軟正黑體 Light" panose="020B0304030504040204" pitchFamily="34" charset="-120"/>
              </a:rPr>
              <a:t>(pre-immersion)</a:t>
            </a:r>
            <a:r>
              <a:rPr lang="zh-TW" altLang="en-US" sz="1200" dirty="0" smtClean="0">
                <a:latin typeface="微軟正黑體 Light" panose="020B0304030504040204" pitchFamily="34" charset="-120"/>
                <a:ea typeface="微軟正黑體 Light" panose="020B0304030504040204" pitchFamily="34" charset="-120"/>
              </a:rPr>
              <a:t>的</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量表</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受測者依據分配到的組別自行車</a:t>
            </a:r>
            <a:r>
              <a:rPr lang="zh-TW" altLang="en-US" sz="1200" dirty="0">
                <a:latin typeface="微軟正黑體 Light" panose="020B0304030504040204" pitchFamily="34" charset="-120"/>
                <a:ea typeface="微軟正黑體 Light" panose="020B0304030504040204" pitchFamily="34" charset="-120"/>
              </a:rPr>
              <a:t>測功器</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HMD)</a:t>
            </a:r>
            <a:r>
              <a:rPr lang="zh-TW" altLang="en-US" sz="1200" dirty="0" smtClean="0">
                <a:latin typeface="微軟正黑體 Light" panose="020B0304030504040204" pitchFamily="34" charset="-120"/>
                <a:ea typeface="微軟正黑體 Light" panose="020B0304030504040204" pitchFamily="34" charset="-120"/>
              </a:rPr>
              <a:t>；遊戲</a:t>
            </a:r>
            <a:r>
              <a:rPr lang="zh-TW" altLang="en-US" sz="1200" dirty="0">
                <a:latin typeface="微軟正黑體 Light" panose="020B0304030504040204" pitchFamily="34" charset="-120"/>
                <a:ea typeface="微軟正黑體 Light" panose="020B0304030504040204" pitchFamily="34" charset="-120"/>
              </a:rPr>
              <a:t>手柄</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a:latin typeface="微軟正黑體 Light" panose="020B0304030504040204" pitchFamily="34" charset="-120"/>
                <a:ea typeface="微軟正黑體 Light" panose="020B0304030504040204" pitchFamily="34" charset="-120"/>
              </a:rPr>
              <a:t>(HMD) </a:t>
            </a:r>
            <a:r>
              <a:rPr lang="zh-TW" altLang="en-US" sz="1200" dirty="0" smtClean="0">
                <a:latin typeface="微軟正黑體 Light" panose="020B0304030504040204" pitchFamily="34" charset="-120"/>
                <a:ea typeface="微軟正黑體 Light" panose="020B0304030504040204" pitchFamily="34" charset="-120"/>
              </a:rPr>
              <a:t>；自行車</a:t>
            </a:r>
            <a:r>
              <a:rPr lang="zh-TW" altLang="en-US" sz="1200" dirty="0">
                <a:latin typeface="微軟正黑體 Light" panose="020B0304030504040204" pitchFamily="34" charset="-120"/>
                <a:ea typeface="微軟正黑體 Light" panose="020B0304030504040204" pitchFamily="34" charset="-120"/>
              </a:rPr>
              <a:t>測功器</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大型電腦</a:t>
            </a:r>
            <a:r>
              <a:rPr lang="zh-TW" altLang="en-US" sz="1200" dirty="0" smtClean="0">
                <a:latin typeface="微軟正黑體 Light" panose="020B0304030504040204" pitchFamily="34" charset="-120"/>
                <a:ea typeface="微軟正黑體 Light" panose="020B0304030504040204" pitchFamily="34" charset="-120"/>
              </a:rPr>
              <a:t>螢幕，進行實驗</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告知受測者它可以無理由的隨時中止實驗，尤其是在感到身體不適或噁心</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實驗一開始受測者會被放置在虛擬小島上，僅能環顧四周無法藉由虛擬自行車移動位置</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err="1" smtClean="0">
                <a:latin typeface="微軟正黑體 Light" panose="020B0304030504040204" pitchFamily="34" charset="-120"/>
                <a:ea typeface="微軟正黑體 Light" panose="020B0304030504040204" pitchFamily="34" charset="-120"/>
              </a:rPr>
              <a:t>Acqu</a:t>
            </a:r>
            <a:r>
              <a:rPr lang="en-US" altLang="zh-TW" sz="1200" dirty="0" smtClean="0">
                <a:latin typeface="微軟正黑體 Light" panose="020B0304030504040204" pitchFamily="34" charset="-120"/>
                <a:ea typeface="微軟正黑體 Light" panose="020B0304030504040204" pitchFamily="34" charset="-120"/>
              </a:rPr>
              <a:t>)</a:t>
            </a: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接著進行三次實驗，透過導航指引從起點到指定目的地，抵達目的地後進行</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症狀評級</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三次實驗結束後，填寫紙本</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量表</a:t>
            </a:r>
            <a:endParaRPr lang="en-US" altLang="zh-TW" sz="12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001364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Methods</a:t>
            </a:r>
            <a:r>
              <a:rPr lang="zh-TW" altLang="en-US" dirty="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Analysis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對於</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的總分與三個子分數，使用線性混合模型</a:t>
            </a:r>
            <a:r>
              <a:rPr lang="en-US" altLang="zh-TW" sz="1200" dirty="0" smtClean="0">
                <a:latin typeface="微軟正黑體 Light" panose="020B0304030504040204" pitchFamily="34" charset="-120"/>
                <a:ea typeface="微軟正黑體 Light" panose="020B0304030504040204" pitchFamily="34" charset="-120"/>
              </a:rPr>
              <a:t>(linear </a:t>
            </a:r>
            <a:r>
              <a:rPr lang="en-US" altLang="zh-TW" sz="1200" dirty="0">
                <a:latin typeface="微軟正黑體 Light" panose="020B0304030504040204" pitchFamily="34" charset="-120"/>
                <a:ea typeface="微軟正黑體 Light" panose="020B0304030504040204" pitchFamily="34" charset="-120"/>
              </a:rPr>
              <a:t>mixed </a:t>
            </a:r>
            <a:r>
              <a:rPr lang="en-US" altLang="zh-TW" sz="1200" dirty="0" smtClean="0">
                <a:latin typeface="微軟正黑體 Light" panose="020B0304030504040204" pitchFamily="34" charset="-120"/>
                <a:ea typeface="微軟正黑體 Light" panose="020B0304030504040204" pitchFamily="34" charset="-120"/>
              </a:rPr>
              <a:t>models, LMM</a:t>
            </a:r>
            <a:r>
              <a:rPr lang="en-US" altLang="zh-TW" sz="1200" dirty="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計算區間最大值</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使用</a:t>
            </a:r>
            <a:r>
              <a:rPr lang="en-US" altLang="zh-TW" sz="1200" dirty="0">
                <a:latin typeface="微軟正黑體 Light" panose="020B0304030504040204" pitchFamily="34" charset="-120"/>
                <a:ea typeface="微軟正黑體 Light" panose="020B0304030504040204" pitchFamily="34" charset="-120"/>
              </a:rPr>
              <a:t>Tukey </a:t>
            </a:r>
            <a:r>
              <a:rPr lang="en-US" altLang="zh-TW" sz="1200" dirty="0" smtClean="0">
                <a:latin typeface="微軟正黑體 Light" panose="020B0304030504040204" pitchFamily="34" charset="-120"/>
                <a:ea typeface="微軟正黑體 Light" panose="020B0304030504040204" pitchFamily="34" charset="-120"/>
              </a:rPr>
              <a:t>p-adjusted</a:t>
            </a:r>
            <a:r>
              <a:rPr lang="zh-TW" altLang="en-US" sz="1200" dirty="0" smtClean="0">
                <a:latin typeface="微軟正黑體 Light" panose="020B0304030504040204" pitchFamily="34" charset="-120"/>
                <a:ea typeface="微軟正黑體 Light" panose="020B0304030504040204" pitchFamily="34" charset="-120"/>
              </a:rPr>
              <a:t>做事後檢定，統計檢定的</a:t>
            </a:r>
            <a:r>
              <a:rPr lang="el-GR" altLang="zh-TW" sz="1200" dirty="0">
                <a:latin typeface="微軟正黑體 Light" panose="020B0304030504040204" pitchFamily="34" charset="-120"/>
                <a:ea typeface="微軟正黑體 Light" panose="020B0304030504040204" pitchFamily="34" charset="-120"/>
              </a:rPr>
              <a:t>α &lt; </a:t>
            </a:r>
            <a:r>
              <a:rPr lang="el-GR" altLang="zh-TW" sz="1200" dirty="0" smtClean="0">
                <a:latin typeface="微軟正黑體 Light" panose="020B0304030504040204" pitchFamily="34" charset="-120"/>
                <a:ea typeface="微軟正黑體 Light" panose="020B0304030504040204" pitchFamily="34" charset="-120"/>
              </a:rPr>
              <a:t>0.05</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用</a:t>
            </a:r>
            <a:r>
              <a:rPr lang="en-US" altLang="zh-TW" sz="1200" dirty="0" smtClean="0">
                <a:latin typeface="微軟正黑體 Light" panose="020B0304030504040204" pitchFamily="34" charset="-120"/>
                <a:ea typeface="微軟正黑體 Light" panose="020B0304030504040204" pitchFamily="34" charset="-120"/>
              </a:rPr>
              <a:t>R (3.3.2)</a:t>
            </a:r>
            <a:r>
              <a:rPr lang="zh-TW" altLang="en-US" sz="1200" dirty="0" smtClean="0">
                <a:latin typeface="微軟正黑體 Light" panose="020B0304030504040204" pitchFamily="34" charset="-120"/>
                <a:ea typeface="微軟正黑體 Light" panose="020B0304030504040204" pitchFamily="34" charset="-120"/>
              </a:rPr>
              <a:t> 程式分析</a:t>
            </a:r>
            <a:r>
              <a:rPr lang="zh-TW" altLang="en-US" sz="1200" dirty="0">
                <a:latin typeface="微軟正黑體 Light" panose="020B0304030504040204" pitchFamily="34" charset="-120"/>
                <a:ea typeface="微軟正黑體 Light" panose="020B0304030504040204" pitchFamily="34" charset="-120"/>
              </a:rPr>
              <a:t>數據。</a:t>
            </a: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使用</a:t>
            </a:r>
            <a:r>
              <a:rPr lang="en-US" altLang="zh-TW" sz="1200" dirty="0">
                <a:latin typeface="微軟正黑體 Light" panose="020B0304030504040204" pitchFamily="34" charset="-120"/>
                <a:ea typeface="微軟正黑體 Light" panose="020B0304030504040204" pitchFamily="34" charset="-120"/>
              </a:rPr>
              <a:t>R package </a:t>
            </a:r>
            <a:r>
              <a:rPr lang="en-US" altLang="zh-TW" sz="1200" dirty="0" smtClean="0">
                <a:latin typeface="微軟正黑體 Light" panose="020B0304030504040204" pitchFamily="34" charset="-120"/>
                <a:ea typeface="微軟正黑體 Light" panose="020B0304030504040204" pitchFamily="34" charset="-120"/>
              </a:rPr>
              <a:t>lme4</a:t>
            </a:r>
            <a:r>
              <a:rPr lang="zh-TW" altLang="en-US" sz="1200" dirty="0" smtClean="0">
                <a:latin typeface="微軟正黑體 Light" panose="020B0304030504040204" pitchFamily="34" charset="-120"/>
                <a:ea typeface="微軟正黑體 Light" panose="020B0304030504040204" pitchFamily="34" charset="-120"/>
              </a:rPr>
              <a:t>求解</a:t>
            </a:r>
            <a:r>
              <a:rPr lang="en-US" altLang="zh-TW" sz="1200" dirty="0" smtClean="0">
                <a:latin typeface="微軟正黑體 Light" panose="020B0304030504040204" pitchFamily="34" charset="-120"/>
                <a:ea typeface="微軟正黑體 Light" panose="020B0304030504040204" pitchFamily="34" charset="-120"/>
              </a:rPr>
              <a:t>LMM</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圖形使用</a:t>
            </a:r>
            <a:r>
              <a:rPr lang="en-US" altLang="zh-TW" sz="1200" dirty="0">
                <a:latin typeface="微軟正黑體 Light" panose="020B0304030504040204" pitchFamily="34" charset="-120"/>
                <a:ea typeface="微軟正黑體 Light" panose="020B0304030504040204" pitchFamily="34" charset="-120"/>
              </a:rPr>
              <a:t>ggplot2 package</a:t>
            </a:r>
          </a:p>
        </p:txBody>
      </p:sp>
    </p:spTree>
    <p:extLst>
      <p:ext uri="{BB962C8B-B14F-4D97-AF65-F5344CB8AC3E}">
        <p14:creationId xmlns:p14="http://schemas.microsoft.com/office/powerpoint/2010/main" val="369089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Results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err="1">
                <a:effectLst>
                  <a:outerShdw blurRad="38100" dist="38100" dir="2700000" algn="tl">
                    <a:srgbClr val="000000">
                      <a:alpha val="43137"/>
                    </a:srgbClr>
                  </a:outerShdw>
                </a:effectLst>
                <a:latin typeface="Centaur" panose="02030504050205020304" pitchFamily="18" charset="0"/>
              </a:rPr>
              <a:t>Cybersickness</a:t>
            </a:r>
            <a:r>
              <a:rPr lang="en-US" altLang="zh-TW" dirty="0">
                <a:effectLst>
                  <a:outerShdw blurRad="38100" dist="38100" dir="2700000" algn="tl">
                    <a:srgbClr val="000000">
                      <a:alpha val="43137"/>
                    </a:srgbClr>
                  </a:outerShdw>
                </a:effectLst>
                <a:latin typeface="Centaur" panose="02030504050205020304" pitchFamily="18" charset="0"/>
              </a:rPr>
              <a:t> differences</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4281775"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由於受測者感到嚴重的噁心感，有兩位</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自行車測功器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頭戴顯示器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與兩位</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頭戴顯示器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提早中止實驗。</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對於不同實驗條</a:t>
            </a:r>
            <a:r>
              <a:rPr lang="zh-TW" altLang="en-US" sz="1200" dirty="0">
                <a:latin typeface="微軟正黑體 Light" panose="020B0304030504040204" pitchFamily="34" charset="-120"/>
                <a:ea typeface="微軟正黑體 Light" panose="020B0304030504040204" pitchFamily="34" charset="-120"/>
              </a:rPr>
              <a:t>件</a:t>
            </a:r>
            <a:r>
              <a:rPr lang="zh-TW" altLang="en-US" sz="1200" dirty="0" smtClean="0">
                <a:latin typeface="微軟正黑體 Light" panose="020B0304030504040204" pitchFamily="34" charset="-120"/>
                <a:ea typeface="微軟正黑體 Light" panose="020B0304030504040204" pitchFamily="34" charset="-120"/>
              </a:rPr>
              <a:t>的三</a:t>
            </a:r>
            <a:r>
              <a:rPr lang="zh-TW" altLang="en-US" sz="1200" dirty="0">
                <a:latin typeface="微軟正黑體 Light" panose="020B0304030504040204" pitchFamily="34" charset="-120"/>
                <a:ea typeface="微軟正黑體 Light" panose="020B0304030504040204" pitchFamily="34" charset="-120"/>
              </a:rPr>
              <a:t>組受測</a:t>
            </a:r>
            <a:r>
              <a:rPr lang="zh-TW" altLang="en-US" sz="1200" dirty="0" smtClean="0">
                <a:latin typeface="微軟正黑體 Light" panose="020B0304030504040204" pitchFamily="34" charset="-120"/>
                <a:ea typeface="微軟正黑體 Light" panose="020B0304030504040204" pitchFamily="34" charset="-120"/>
              </a:rPr>
              <a:t>者在持續</a:t>
            </a:r>
            <a:r>
              <a:rPr lang="zh-TW" altLang="en-US" sz="1200" dirty="0">
                <a:latin typeface="微軟正黑體 Light" panose="020B0304030504040204" pitchFamily="34" charset="-120"/>
                <a:ea typeface="微軟正黑體 Light" panose="020B0304030504040204" pitchFamily="34" charset="-120"/>
              </a:rPr>
              <a:t>時間（</a:t>
            </a:r>
            <a:r>
              <a:rPr lang="en-US" altLang="zh-TW" sz="1200" dirty="0">
                <a:latin typeface="微軟正黑體 Light" panose="020B0304030504040204" pitchFamily="34" charset="-120"/>
                <a:ea typeface="微軟正黑體 Light" panose="020B0304030504040204" pitchFamily="34" charset="-120"/>
              </a:rPr>
              <a:t>F</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2,56</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 1.41; p = </a:t>
            </a:r>
            <a:r>
              <a:rPr lang="en-US" altLang="zh-TW" sz="1200" dirty="0" smtClean="0">
                <a:latin typeface="微軟正黑體 Light" panose="020B0304030504040204" pitchFamily="34" charset="-120"/>
                <a:ea typeface="微軟正黑體 Light" panose="020B0304030504040204" pitchFamily="34" charset="-120"/>
              </a:rPr>
              <a:t>0.253</a:t>
            </a:r>
            <a:r>
              <a:rPr lang="zh-TW" altLang="en-US" sz="1200" dirty="0">
                <a:latin typeface="微軟正黑體 Light" panose="020B0304030504040204" pitchFamily="34" charset="-120"/>
                <a:ea typeface="微軟正黑體 Light" panose="020B0304030504040204" pitchFamily="34" charset="-120"/>
              </a:rPr>
              <a:t>）與運動速度（</a:t>
            </a:r>
            <a:r>
              <a:rPr lang="en-US" altLang="zh-TW" sz="1200" dirty="0">
                <a:latin typeface="微軟正黑體 Light" panose="020B0304030504040204" pitchFamily="34" charset="-120"/>
                <a:ea typeface="微軟正黑體 Light" panose="020B0304030504040204" pitchFamily="34" charset="-120"/>
              </a:rPr>
              <a:t>F</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2,56</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 2.25; (F(2,56) = 2.25; p = </a:t>
            </a:r>
            <a:r>
              <a:rPr lang="en-US" altLang="zh-TW" sz="1200" dirty="0" smtClean="0">
                <a:latin typeface="微軟正黑體 Light" panose="020B0304030504040204" pitchFamily="34" charset="-120"/>
                <a:ea typeface="微軟正黑體 Light" panose="020B0304030504040204" pitchFamily="34" charset="-120"/>
              </a:rPr>
              <a:t>0.115</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都</a:t>
            </a:r>
            <a:r>
              <a:rPr lang="zh-TW" altLang="en-US" sz="1200" dirty="0">
                <a:latin typeface="微軟正黑體 Light" panose="020B0304030504040204" pitchFamily="34" charset="-120"/>
                <a:ea typeface="微軟正黑體 Light" panose="020B0304030504040204" pitchFamily="34" charset="-120"/>
              </a:rPr>
              <a:t>沒有顯著</a:t>
            </a:r>
            <a:r>
              <a:rPr lang="zh-TW" altLang="en-US" sz="1200" dirty="0" smtClean="0">
                <a:latin typeface="微軟正黑體 Light" panose="020B0304030504040204" pitchFamily="34" charset="-120"/>
                <a:ea typeface="微軟正黑體 Light" panose="020B0304030504040204" pitchFamily="34" charset="-120"/>
              </a:rPr>
              <a:t>差異</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自行車測功器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a:t>
            </a:r>
            <a:r>
              <a:rPr lang="zh-TW" altLang="en-US" sz="1200" dirty="0" smtClean="0">
                <a:latin typeface="微軟正黑體 Light" panose="020B0304030504040204" pitchFamily="34" charset="-120"/>
                <a:ea typeface="微軟正黑體 Light" panose="020B0304030504040204" pitchFamily="34" charset="-120"/>
              </a:rPr>
              <a:t>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a:t>
            </a:r>
            <a:r>
              <a:rPr lang="zh-TW" altLang="en-US" sz="1200" dirty="0">
                <a:latin typeface="微軟正黑體 Light" panose="020B0304030504040204" pitchFamily="34" charset="-120"/>
                <a:ea typeface="微軟正黑體 Light" panose="020B0304030504040204" pitchFamily="34" charset="-120"/>
              </a:rPr>
              <a:t>手柄</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a:t>
            </a:r>
            <a:r>
              <a:rPr lang="zh-TW" altLang="en-US" sz="1200" dirty="0" smtClean="0">
                <a:latin typeface="微軟正黑體 Light" panose="020B0304030504040204" pitchFamily="34" charset="-120"/>
                <a:ea typeface="微軟正黑體 Light" panose="020B0304030504040204" pitchFamily="34" charset="-120"/>
              </a:rPr>
              <a:t>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的情況中，</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的分數明顯增加</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最高得分為</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自行車測功器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平均</a:t>
            </a:r>
            <a:r>
              <a:rPr lang="en-US" altLang="zh-TW" sz="1200" dirty="0" smtClean="0">
                <a:latin typeface="微軟正黑體 Light" panose="020B0304030504040204" pitchFamily="34" charset="-120"/>
                <a:ea typeface="微軟正黑體 Light" panose="020B0304030504040204" pitchFamily="34" charset="-120"/>
              </a:rPr>
              <a:t>51.53</a:t>
            </a:r>
          </a:p>
          <a:p>
            <a:pPr marL="0" lv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p:txBody>
      </p:sp>
      <p:pic>
        <p:nvPicPr>
          <p:cNvPr id="1026" name="Picture 2" descr="https://ars.els-cdn.com/content/image/1-s2.0-S0141938217301841-gr2_lr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1047" y="1276350"/>
            <a:ext cx="3492278"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63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Results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err="1">
                <a:effectLst>
                  <a:outerShdw blurRad="38100" dist="38100" dir="2700000" algn="tl">
                    <a:srgbClr val="000000">
                      <a:alpha val="43137"/>
                    </a:srgbClr>
                  </a:outerShdw>
                </a:effectLst>
                <a:latin typeface="Centaur" panose="02030504050205020304" pitchFamily="18" charset="0"/>
              </a:rPr>
              <a:t>Cybersickness</a:t>
            </a:r>
            <a:r>
              <a:rPr lang="en-US" altLang="zh-TW" dirty="0">
                <a:effectLst>
                  <a:outerShdw blurRad="38100" dist="38100" dir="2700000" algn="tl">
                    <a:srgbClr val="000000">
                      <a:alpha val="43137"/>
                    </a:srgbClr>
                  </a:outerShdw>
                </a:effectLst>
                <a:latin typeface="Centaur" panose="02030504050205020304" pitchFamily="18" charset="0"/>
              </a:rPr>
              <a:t> differences</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a:t>
            </a:r>
            <a:r>
              <a:rPr lang="en-US" altLang="zh-TW" sz="1200" dirty="0">
                <a:latin typeface="微軟正黑體 Light" panose="020B0304030504040204" pitchFamily="34" charset="-120"/>
                <a:ea typeface="微軟正黑體 Light" panose="020B0304030504040204" pitchFamily="34" charset="-120"/>
              </a:rPr>
              <a:t>VR</a:t>
            </a:r>
            <a:r>
              <a:rPr lang="zh-TW" altLang="en-US" sz="1200" dirty="0">
                <a:latin typeface="微軟正黑體 Light" panose="020B0304030504040204" pitchFamily="34" charset="-120"/>
                <a:ea typeface="微軟正黑體 Light" panose="020B0304030504040204" pitchFamily="34" charset="-120"/>
              </a:rPr>
              <a:t>內的</a:t>
            </a:r>
            <a:r>
              <a:rPr lang="en-US" altLang="zh-TW" sz="1200" dirty="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分數中，發現受測者在</a:t>
            </a:r>
            <a:r>
              <a:rPr lang="en-US" altLang="zh-TW" sz="1200" b="1" dirty="0" smtClean="0">
                <a:latin typeface="微軟正黑體 Light" panose="020B0304030504040204" pitchFamily="34" charset="-120"/>
                <a:ea typeface="微軟正黑體 Light" panose="020B0304030504040204" pitchFamily="34" charset="-120"/>
              </a:rPr>
              <a:t>VR</a:t>
            </a:r>
            <a:r>
              <a:rPr lang="zh-TW" altLang="en-US" sz="1200" b="1" dirty="0" smtClean="0">
                <a:latin typeface="微軟正黑體 Light" panose="020B0304030504040204" pitchFamily="34" charset="-120"/>
                <a:ea typeface="微軟正黑體 Light" panose="020B0304030504040204" pitchFamily="34" charset="-120"/>
              </a:rPr>
              <a:t>的體驗時間長短與受測條</a:t>
            </a:r>
            <a:r>
              <a:rPr lang="zh-TW" altLang="en-US" sz="1200" b="1" dirty="0">
                <a:latin typeface="微軟正黑體 Light" panose="020B0304030504040204" pitchFamily="34" charset="-120"/>
                <a:ea typeface="微軟正黑體 Light" panose="020B0304030504040204" pitchFamily="34" charset="-120"/>
              </a:rPr>
              <a:t>件</a:t>
            </a:r>
            <a:r>
              <a:rPr lang="zh-TW" altLang="en-US" sz="1200" dirty="0" smtClean="0">
                <a:latin typeface="微軟正黑體 Light" panose="020B0304030504040204" pitchFamily="34" charset="-120"/>
                <a:ea typeface="微軟正黑體 Light" panose="020B0304030504040204" pitchFamily="34" charset="-120"/>
              </a:rPr>
              <a:t>有顯著差異，且兩者有顯著的交互作用</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並對其時間進行</a:t>
            </a:r>
            <a:r>
              <a:rPr lang="en-US" altLang="zh-TW" sz="1200" dirty="0" smtClean="0">
                <a:latin typeface="微軟正黑體 Light" panose="020B0304030504040204" pitchFamily="34" charset="-120"/>
                <a:ea typeface="微軟正黑體 Light" panose="020B0304030504040204" pitchFamily="34" charset="-120"/>
              </a:rPr>
              <a:t>T</a:t>
            </a:r>
            <a:r>
              <a:rPr lang="zh-TW" altLang="en-US" sz="1200" dirty="0" smtClean="0">
                <a:latin typeface="微軟正黑體 Light" panose="020B0304030504040204" pitchFamily="34" charset="-120"/>
                <a:ea typeface="微軟正黑體 Light" panose="020B0304030504040204" pitchFamily="34" charset="-120"/>
              </a:rPr>
              <a:t>檢定，除實驗</a:t>
            </a:r>
            <a:r>
              <a:rPr lang="en-US" altLang="zh-TW" sz="1200" dirty="0" smtClean="0">
                <a:latin typeface="微軟正黑體 Light" panose="020B0304030504040204" pitchFamily="34" charset="-120"/>
                <a:ea typeface="微軟正黑體 Light" panose="020B0304030504040204" pitchFamily="34" charset="-120"/>
              </a:rPr>
              <a:t>1</a:t>
            </a:r>
            <a:r>
              <a:rPr lang="zh-TW" altLang="en-US" sz="1200" dirty="0" smtClean="0">
                <a:latin typeface="微軟正黑體 Light" panose="020B0304030504040204" pitchFamily="34" charset="-120"/>
                <a:ea typeface="微軟正黑體 Light" panose="020B0304030504040204" pitchFamily="34" charset="-120"/>
              </a:rPr>
              <a:t>與實驗</a:t>
            </a:r>
            <a:r>
              <a:rPr lang="en-US" altLang="zh-TW" sz="1200" dirty="0" smtClean="0">
                <a:latin typeface="微軟正黑體 Light" panose="020B0304030504040204" pitchFamily="34" charset="-120"/>
                <a:ea typeface="微軟正黑體 Light" panose="020B0304030504040204" pitchFamily="34" charset="-120"/>
              </a:rPr>
              <a:t>2</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t</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220</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 0.40</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p = </a:t>
            </a:r>
            <a:r>
              <a:rPr lang="en-US" altLang="zh-TW" sz="1200" dirty="0" smtClean="0">
                <a:latin typeface="微軟正黑體 Light" panose="020B0304030504040204" pitchFamily="34" charset="-120"/>
                <a:ea typeface="微軟正黑體 Light" panose="020B0304030504040204" pitchFamily="34" charset="-120"/>
              </a:rPr>
              <a:t>0.995</a:t>
            </a:r>
            <a:r>
              <a:rPr lang="zh-TW" altLang="en-US"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實驗</a:t>
            </a:r>
            <a:r>
              <a:rPr lang="en-US" altLang="zh-TW" sz="1200" dirty="0" smtClean="0">
                <a:latin typeface="微軟正黑體 Light" panose="020B0304030504040204" pitchFamily="34" charset="-120"/>
                <a:ea typeface="微軟正黑體 Light" panose="020B0304030504040204" pitchFamily="34" charset="-120"/>
              </a:rPr>
              <a:t>3</a:t>
            </a:r>
            <a:r>
              <a:rPr lang="zh-TW" altLang="en-US" sz="1200" dirty="0" smtClean="0">
                <a:latin typeface="微軟正黑體 Light" panose="020B0304030504040204" pitchFamily="34" charset="-120"/>
                <a:ea typeface="微軟正黑體 Light" panose="020B0304030504040204" pitchFamily="34" charset="-120"/>
              </a:rPr>
              <a:t>與</a:t>
            </a:r>
            <a:r>
              <a:rPr lang="zh-TW" altLang="en-US" sz="1200" dirty="0">
                <a:latin typeface="微軟正黑體 Light" panose="020B0304030504040204" pitchFamily="34" charset="-120"/>
                <a:ea typeface="微軟正黑體 Light" panose="020B0304030504040204" pitchFamily="34" charset="-120"/>
              </a:rPr>
              <a:t>實驗後（</a:t>
            </a:r>
            <a:r>
              <a:rPr lang="en-US" altLang="zh-TW" sz="1200" dirty="0">
                <a:latin typeface="微軟正黑體 Light" panose="020B0304030504040204" pitchFamily="34" charset="-120"/>
                <a:ea typeface="微軟正黑體 Light" panose="020B0304030504040204" pitchFamily="34" charset="-120"/>
              </a:rPr>
              <a:t>t</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220</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 1.53</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p = </a:t>
            </a:r>
            <a:r>
              <a:rPr lang="en-US" altLang="zh-TW" sz="1200" dirty="0" smtClean="0">
                <a:latin typeface="微軟正黑體 Light" panose="020B0304030504040204" pitchFamily="34" charset="-120"/>
                <a:ea typeface="微軟正黑體 Light" panose="020B0304030504040204" pitchFamily="34" charset="-120"/>
              </a:rPr>
              <a:t>0.547</a:t>
            </a:r>
            <a:r>
              <a:rPr lang="zh-TW" altLang="en-US" sz="1200" dirty="0">
                <a:latin typeface="微軟正黑體 Light" panose="020B0304030504040204" pitchFamily="34" charset="-120"/>
                <a:ea typeface="微軟正黑體 Light" panose="020B0304030504040204" pitchFamily="34" charset="-120"/>
              </a:rPr>
              <a:t>）兩</a:t>
            </a:r>
            <a:r>
              <a:rPr lang="zh-TW" altLang="en-US" sz="1200" dirty="0" smtClean="0">
                <a:latin typeface="微軟正黑體 Light" panose="020B0304030504040204" pitchFamily="34" charset="-120"/>
                <a:ea typeface="微軟正黑體 Light" panose="020B0304030504040204" pitchFamily="34" charset="-120"/>
              </a:rPr>
              <a:t>組，</a:t>
            </a:r>
            <a:r>
              <a:rPr lang="zh-TW" altLang="en-US" sz="1200" b="1" dirty="0" smtClean="0">
                <a:latin typeface="微軟正黑體 Light" panose="020B0304030504040204" pitchFamily="34" charset="-120"/>
                <a:ea typeface="微軟正黑體 Light" panose="020B0304030504040204" pitchFamily="34" charset="-120"/>
              </a:rPr>
              <a:t>其他倆倆都有顯著差異</a:t>
            </a:r>
            <a:r>
              <a:rPr lang="zh-TW" altLang="en-US" sz="1200" dirty="0">
                <a:latin typeface="微軟正黑體 Light" panose="020B0304030504040204" pitchFamily="34" charset="-120"/>
                <a:ea typeface="微軟正黑體 Light" panose="020B0304030504040204" pitchFamily="34" charset="-120"/>
              </a:rPr>
              <a:t>，</a:t>
            </a:r>
            <a:r>
              <a:rPr lang="zh-TW" altLang="en-US" sz="1200" u="sng" dirty="0" smtClean="0">
                <a:latin typeface="微軟正黑體 Light" panose="020B0304030504040204" pitchFamily="34" charset="-120"/>
                <a:ea typeface="微軟正黑體 Light" panose="020B0304030504040204" pitchFamily="34" charset="-120"/>
              </a:rPr>
              <a:t>顯示受測者的不適感會隨著</a:t>
            </a:r>
            <a:r>
              <a:rPr lang="en-US" altLang="zh-TW" sz="1200" u="sng" dirty="0" smtClean="0">
                <a:latin typeface="微軟正黑體 Light" panose="020B0304030504040204" pitchFamily="34" charset="-120"/>
                <a:ea typeface="微軟正黑體 Light" panose="020B0304030504040204" pitchFamily="34" charset="-120"/>
              </a:rPr>
              <a:t>VR</a:t>
            </a:r>
            <a:r>
              <a:rPr lang="zh-TW" altLang="en-US" sz="1200" u="sng" dirty="0" smtClean="0">
                <a:latin typeface="微軟正黑體 Light" panose="020B0304030504040204" pitchFamily="34" charset="-120"/>
                <a:ea typeface="微軟正黑體 Light" panose="020B0304030504040204" pitchFamily="34" charset="-120"/>
              </a:rPr>
              <a:t>體驗的時間增加而增加</a:t>
            </a:r>
            <a:endParaRPr lang="en-US" altLang="zh-TW" sz="1200" u="sng"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自行車</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大型螢幕</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與另外兩種</a:t>
            </a:r>
            <a:r>
              <a:rPr lang="en-US" altLang="zh-TW" sz="1200" dirty="0" smtClean="0">
                <a:latin typeface="微軟正黑體 Light" panose="020B0304030504040204" pitchFamily="34" charset="-120"/>
                <a:ea typeface="微軟正黑體 Light" panose="020B0304030504040204" pitchFamily="34" charset="-120"/>
              </a:rPr>
              <a:t>HMD</a:t>
            </a:r>
            <a:r>
              <a:rPr lang="zh-TW" altLang="en-US" sz="1200" dirty="0" smtClean="0">
                <a:latin typeface="微軟正黑體 Light" panose="020B0304030504040204" pitchFamily="34" charset="-120"/>
                <a:ea typeface="微軟正黑體 Light" panose="020B0304030504040204" pitchFamily="34" charset="-120"/>
              </a:rPr>
              <a:t>實驗條件</a:t>
            </a:r>
            <a:r>
              <a:rPr lang="zh-TW" altLang="en-US" sz="1200" b="1" dirty="0" smtClean="0">
                <a:latin typeface="微軟正黑體 Light" panose="020B0304030504040204" pitchFamily="34" charset="-120"/>
                <a:ea typeface="微軟正黑體 Light" panose="020B0304030504040204" pitchFamily="34" charset="-120"/>
              </a:rPr>
              <a:t>有顯著差異</a:t>
            </a:r>
            <a:endParaRPr lang="en-US" altLang="zh-TW" sz="1200" b="1"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（自行車</a:t>
            </a:r>
            <a:r>
              <a:rPr lang="en-US" altLang="zh-TW" sz="1200" dirty="0">
                <a:latin typeface="微軟正黑體 Light" panose="020B0304030504040204" pitchFamily="34" charset="-120"/>
                <a:ea typeface="微軟正黑體 Light" panose="020B0304030504040204" pitchFamily="34" charset="-120"/>
              </a:rPr>
              <a:t>/ HMD</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t</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57</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 2.56</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p  = </a:t>
            </a:r>
            <a:r>
              <a:rPr lang="en-US" altLang="zh-TW" sz="1200" dirty="0" smtClean="0">
                <a:latin typeface="微軟正黑體 Light" panose="020B0304030504040204" pitchFamily="34" charset="-120"/>
                <a:ea typeface="微軟正黑體 Light" panose="020B0304030504040204" pitchFamily="34" charset="-120"/>
              </a:rPr>
              <a:t>0.034</a:t>
            </a:r>
            <a:r>
              <a:rPr lang="zh-TW" altLang="en-US" sz="1200" dirty="0" smtClean="0">
                <a:latin typeface="微軟正黑體 Light" panose="020B0304030504040204" pitchFamily="34" charset="-120"/>
                <a:ea typeface="微軟正黑體 Light" panose="020B0304030504040204" pitchFamily="34" charset="-120"/>
              </a:rPr>
              <a:t>；遊戲手把</a:t>
            </a:r>
            <a:r>
              <a:rPr lang="en-US" altLang="zh-TW" sz="1200" dirty="0" smtClean="0">
                <a:latin typeface="微軟正黑體 Light" panose="020B0304030504040204" pitchFamily="34" charset="-120"/>
                <a:ea typeface="微軟正黑體 Light" panose="020B0304030504040204" pitchFamily="34" charset="-120"/>
              </a:rPr>
              <a:t> </a:t>
            </a:r>
            <a:r>
              <a:rPr lang="en-US" altLang="zh-TW" sz="1200" dirty="0">
                <a:latin typeface="微軟正黑體 Light" panose="020B0304030504040204" pitchFamily="34" charset="-120"/>
                <a:ea typeface="微軟正黑體 Light" panose="020B0304030504040204" pitchFamily="34" charset="-120"/>
              </a:rPr>
              <a:t>/ HMD</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t</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57</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 2.66</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p  = </a:t>
            </a:r>
            <a:r>
              <a:rPr lang="en-US" altLang="zh-TW" sz="1200" dirty="0" smtClean="0">
                <a:latin typeface="微軟正黑體 Light" panose="020B0304030504040204" pitchFamily="34" charset="-120"/>
                <a:ea typeface="微軟正黑體 Light" panose="020B0304030504040204" pitchFamily="34" charset="-120"/>
              </a:rPr>
              <a:t>0.027 </a:t>
            </a:r>
            <a:r>
              <a:rPr lang="zh-TW" altLang="en-US" sz="1200" dirty="0" smtClean="0">
                <a:latin typeface="微軟正黑體 Light" panose="020B0304030504040204" pitchFamily="34" charset="-120"/>
                <a:ea typeface="微軟正黑體 Light" panose="020B0304030504040204" pitchFamily="34" charset="-120"/>
              </a:rPr>
              <a:t>）</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而兩者的交互作用在實驗前與實驗後的三種條件沒有顯著差異，但在實驗過程中有顯著差異</a:t>
            </a:r>
            <a:endParaRPr lang="zh-TW" altLang="en-US" sz="1200" dirty="0">
              <a:latin typeface="微軟正黑體 Light" panose="020B0304030504040204" pitchFamily="34" charset="-120"/>
              <a:ea typeface="微軟正黑體 Light" panose="020B03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562738001"/>
              </p:ext>
            </p:extLst>
          </p:nvPr>
        </p:nvGraphicFramePr>
        <p:xfrm>
          <a:off x="1974117" y="3439850"/>
          <a:ext cx="4719616" cy="1181100"/>
        </p:xfrm>
        <a:graphic>
          <a:graphicData uri="http://schemas.openxmlformats.org/drawingml/2006/table">
            <a:tbl>
              <a:tblPr>
                <a:tableStyleId>{C7C9B145-7CD1-45CC-A92B-AE298BEDA296}</a:tableStyleId>
              </a:tblPr>
              <a:tblGrid>
                <a:gridCol w="1179904">
                  <a:extLst>
                    <a:ext uri="{9D8B030D-6E8A-4147-A177-3AD203B41FA5}">
                      <a16:colId xmlns:a16="http://schemas.microsoft.com/office/drawing/2014/main" val="206802199"/>
                    </a:ext>
                  </a:extLst>
                </a:gridCol>
                <a:gridCol w="1179904">
                  <a:extLst>
                    <a:ext uri="{9D8B030D-6E8A-4147-A177-3AD203B41FA5}">
                      <a16:colId xmlns:a16="http://schemas.microsoft.com/office/drawing/2014/main" val="3292922203"/>
                    </a:ext>
                  </a:extLst>
                </a:gridCol>
                <a:gridCol w="1179904">
                  <a:extLst>
                    <a:ext uri="{9D8B030D-6E8A-4147-A177-3AD203B41FA5}">
                      <a16:colId xmlns:a16="http://schemas.microsoft.com/office/drawing/2014/main" val="2304980617"/>
                    </a:ext>
                  </a:extLst>
                </a:gridCol>
                <a:gridCol w="1179904">
                  <a:extLst>
                    <a:ext uri="{9D8B030D-6E8A-4147-A177-3AD203B41FA5}">
                      <a16:colId xmlns:a16="http://schemas.microsoft.com/office/drawing/2014/main" val="2374303844"/>
                    </a:ext>
                  </a:extLst>
                </a:gridCol>
              </a:tblGrid>
              <a:tr h="219075">
                <a:tc>
                  <a:txBody>
                    <a:bodyPr/>
                    <a:lstStyle/>
                    <a:p>
                      <a:pPr algn="ctr" fontAlgn="ctr"/>
                      <a:r>
                        <a:rPr lang="en-US" sz="1200" u="none" strike="noStrike" dirty="0">
                          <a:solidFill>
                            <a:schemeClr val="bg2"/>
                          </a:solidFill>
                          <a:effectLst/>
                          <a:latin typeface="微軟正黑體 Light" panose="020B0304030504040204" pitchFamily="34" charset="-120"/>
                          <a:ea typeface="微軟正黑體 Light" panose="020B0304030504040204" pitchFamily="34" charset="-120"/>
                        </a:rPr>
                        <a:t>Predictor</a:t>
                      </a:r>
                      <a:endParaRPr lang="en-US" sz="1200" b="1" i="1"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sz="1200" u="none" strike="noStrike">
                          <a:solidFill>
                            <a:schemeClr val="bg2"/>
                          </a:solidFill>
                          <a:effectLst/>
                          <a:latin typeface="微軟正黑體 Light" panose="020B0304030504040204" pitchFamily="34" charset="-120"/>
                          <a:ea typeface="微軟正黑體 Light" panose="020B0304030504040204" pitchFamily="34" charset="-120"/>
                        </a:rPr>
                        <a:t>df</a:t>
                      </a:r>
                      <a:endParaRPr lang="en-US" sz="1200" b="1" i="1"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sz="1200" u="none" strike="noStrike">
                          <a:solidFill>
                            <a:schemeClr val="bg2"/>
                          </a:solidFill>
                          <a:effectLst/>
                          <a:latin typeface="微軟正黑體 Light" panose="020B0304030504040204" pitchFamily="34" charset="-120"/>
                          <a:ea typeface="微軟正黑體 Light" panose="020B0304030504040204" pitchFamily="34" charset="-120"/>
                        </a:rPr>
                        <a:t>F-value</a:t>
                      </a:r>
                      <a:endParaRPr lang="en-US" sz="1200" b="1" i="1"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sz="1200" u="none" strike="noStrike">
                          <a:solidFill>
                            <a:schemeClr val="bg2"/>
                          </a:solidFill>
                          <a:effectLst/>
                          <a:latin typeface="微軟正黑體 Light" panose="020B0304030504040204" pitchFamily="34" charset="-120"/>
                          <a:ea typeface="微軟正黑體 Light" panose="020B0304030504040204" pitchFamily="34" charset="-120"/>
                        </a:rPr>
                        <a:t>p-value</a:t>
                      </a:r>
                      <a:endParaRPr lang="en-US" sz="1200" b="1" i="1"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1945787800"/>
                  </a:ext>
                </a:extLst>
              </a:tr>
              <a:tr h="209550">
                <a:tc>
                  <a:txBody>
                    <a:bodyPr/>
                    <a:lstStyle/>
                    <a:p>
                      <a:pPr algn="ctr" fontAlgn="ctr"/>
                      <a:r>
                        <a:rPr lang="en-US" sz="1200" u="none" strike="noStrike" dirty="0">
                          <a:solidFill>
                            <a:schemeClr val="bg2"/>
                          </a:solidFill>
                          <a:effectLst/>
                          <a:latin typeface="微軟正黑體 Light" panose="020B0304030504040204" pitchFamily="34" charset="-120"/>
                          <a:ea typeface="微軟正黑體 Light" panose="020B0304030504040204" pitchFamily="34" charset="-120"/>
                        </a:rPr>
                        <a:t>Intercept</a:t>
                      </a:r>
                      <a:endParaRPr lang="en-US"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a:solidFill>
                            <a:schemeClr val="bg2"/>
                          </a:solidFill>
                          <a:effectLst/>
                          <a:latin typeface="微軟正黑體 Light" panose="020B0304030504040204" pitchFamily="34" charset="-120"/>
                          <a:ea typeface="微軟正黑體 Light" panose="020B0304030504040204" pitchFamily="34" charset="-120"/>
                        </a:rPr>
                        <a:t>-1,220</a:t>
                      </a:r>
                      <a:endParaRPr lang="en-US" altLang="zh-TW" sz="1200" b="0" i="0"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a:solidFill>
                            <a:schemeClr val="bg2"/>
                          </a:solidFill>
                          <a:effectLst/>
                          <a:latin typeface="微軟正黑體 Light" panose="020B0304030504040204" pitchFamily="34" charset="-120"/>
                          <a:ea typeface="微軟正黑體 Light" panose="020B0304030504040204" pitchFamily="34" charset="-120"/>
                        </a:rPr>
                        <a:t>118.01</a:t>
                      </a:r>
                      <a:endParaRPr lang="en-US" altLang="zh-TW" sz="1200" b="0" i="0"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dirty="0">
                          <a:solidFill>
                            <a:schemeClr val="bg2"/>
                          </a:solidFill>
                          <a:effectLst/>
                          <a:latin typeface="微軟正黑體 Light" panose="020B0304030504040204" pitchFamily="34" charset="-120"/>
                          <a:ea typeface="微軟正黑體 Light" panose="020B0304030504040204" pitchFamily="34" charset="-120"/>
                        </a:rPr>
                        <a:t>&lt;.001</a:t>
                      </a:r>
                      <a:endParaRPr lang="en-US" altLang="zh-TW"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2610120366"/>
                  </a:ext>
                </a:extLst>
              </a:tr>
              <a:tr h="209550">
                <a:tc>
                  <a:txBody>
                    <a:bodyPr/>
                    <a:lstStyle/>
                    <a:p>
                      <a:pPr algn="ctr" fontAlgn="ctr"/>
                      <a:r>
                        <a:rPr lang="en-US" sz="1200" u="none" strike="noStrike" dirty="0">
                          <a:solidFill>
                            <a:schemeClr val="bg2"/>
                          </a:solidFill>
                          <a:effectLst/>
                          <a:latin typeface="微軟正黑體 Light" panose="020B0304030504040204" pitchFamily="34" charset="-120"/>
                          <a:ea typeface="微軟正黑體 Light" panose="020B0304030504040204" pitchFamily="34" charset="-120"/>
                        </a:rPr>
                        <a:t>Time</a:t>
                      </a:r>
                      <a:endParaRPr lang="en-US"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a:solidFill>
                            <a:schemeClr val="bg2"/>
                          </a:solidFill>
                          <a:effectLst/>
                          <a:latin typeface="微軟正黑體 Light" panose="020B0304030504040204" pitchFamily="34" charset="-120"/>
                          <a:ea typeface="微軟正黑體 Light" panose="020B0304030504040204" pitchFamily="34" charset="-120"/>
                        </a:rPr>
                        <a:t>-4,220</a:t>
                      </a:r>
                      <a:endParaRPr lang="en-US" altLang="zh-TW" sz="1200" b="0" i="0"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a:solidFill>
                            <a:schemeClr val="bg2"/>
                          </a:solidFill>
                          <a:effectLst/>
                          <a:latin typeface="微軟正黑體 Light" panose="020B0304030504040204" pitchFamily="34" charset="-120"/>
                          <a:ea typeface="微軟正黑體 Light" panose="020B0304030504040204" pitchFamily="34" charset="-120"/>
                        </a:rPr>
                        <a:t>33.426</a:t>
                      </a:r>
                      <a:endParaRPr lang="en-US" altLang="zh-TW" sz="1200" b="0" i="0"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dirty="0">
                          <a:solidFill>
                            <a:schemeClr val="bg2"/>
                          </a:solidFill>
                          <a:effectLst/>
                          <a:latin typeface="微軟正黑體 Light" panose="020B0304030504040204" pitchFamily="34" charset="-120"/>
                          <a:ea typeface="微軟正黑體 Light" panose="020B0304030504040204" pitchFamily="34" charset="-120"/>
                        </a:rPr>
                        <a:t>&lt;.001</a:t>
                      </a:r>
                      <a:endParaRPr lang="en-US" altLang="zh-TW"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595789035"/>
                  </a:ext>
                </a:extLst>
              </a:tr>
              <a:tr h="209550">
                <a:tc>
                  <a:txBody>
                    <a:bodyPr/>
                    <a:lstStyle/>
                    <a:p>
                      <a:pPr algn="ctr" fontAlgn="ctr"/>
                      <a:r>
                        <a:rPr lang="en-US" sz="1200" u="none" strike="noStrike" dirty="0">
                          <a:solidFill>
                            <a:schemeClr val="bg2"/>
                          </a:solidFill>
                          <a:effectLst/>
                          <a:latin typeface="微軟正黑體 Light" panose="020B0304030504040204" pitchFamily="34" charset="-120"/>
                          <a:ea typeface="微軟正黑體 Light" panose="020B0304030504040204" pitchFamily="34" charset="-120"/>
                        </a:rPr>
                        <a:t>Condition</a:t>
                      </a:r>
                      <a:endParaRPr lang="en-US"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a:solidFill>
                            <a:schemeClr val="bg2"/>
                          </a:solidFill>
                          <a:effectLst/>
                          <a:latin typeface="微軟正黑體 Light" panose="020B0304030504040204" pitchFamily="34" charset="-120"/>
                          <a:ea typeface="微軟正黑體 Light" panose="020B0304030504040204" pitchFamily="34" charset="-120"/>
                        </a:rPr>
                        <a:t>(2,57)</a:t>
                      </a:r>
                      <a:endParaRPr lang="en-US" altLang="zh-TW" sz="1200" b="0" i="0"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a:solidFill>
                            <a:schemeClr val="bg2"/>
                          </a:solidFill>
                          <a:effectLst/>
                          <a:latin typeface="微軟正黑體 Light" panose="020B0304030504040204" pitchFamily="34" charset="-120"/>
                          <a:ea typeface="微軟正黑體 Light" panose="020B0304030504040204" pitchFamily="34" charset="-120"/>
                        </a:rPr>
                        <a:t>4.47</a:t>
                      </a:r>
                      <a:endParaRPr lang="en-US" altLang="zh-TW" sz="1200" b="0" i="0" u="none" strike="noStrike">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dirty="0">
                          <a:solidFill>
                            <a:schemeClr val="bg2"/>
                          </a:solidFill>
                          <a:effectLst/>
                          <a:latin typeface="微軟正黑體 Light" panose="020B0304030504040204" pitchFamily="34" charset="-120"/>
                          <a:ea typeface="微軟正黑體 Light" panose="020B0304030504040204" pitchFamily="34" charset="-120"/>
                        </a:rPr>
                        <a:t>0.016</a:t>
                      </a:r>
                      <a:endParaRPr lang="en-US" altLang="zh-TW"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703049459"/>
                  </a:ext>
                </a:extLst>
              </a:tr>
              <a:tr h="333375">
                <a:tc>
                  <a:txBody>
                    <a:bodyPr/>
                    <a:lstStyle/>
                    <a:p>
                      <a:pPr algn="ctr" fontAlgn="ctr"/>
                      <a:r>
                        <a:rPr lang="en-US" sz="1200" u="none" strike="noStrike" dirty="0" err="1">
                          <a:solidFill>
                            <a:schemeClr val="bg2"/>
                          </a:solidFill>
                          <a:effectLst/>
                          <a:latin typeface="微軟正黑體 Light" panose="020B0304030504040204" pitchFamily="34" charset="-120"/>
                          <a:ea typeface="微軟正黑體 Light" panose="020B0304030504040204" pitchFamily="34" charset="-120"/>
                        </a:rPr>
                        <a:t>Time:Condition</a:t>
                      </a:r>
                      <a:endParaRPr lang="en-US"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dirty="0">
                          <a:solidFill>
                            <a:schemeClr val="bg2"/>
                          </a:solidFill>
                          <a:effectLst/>
                          <a:latin typeface="微軟正黑體 Light" panose="020B0304030504040204" pitchFamily="34" charset="-120"/>
                          <a:ea typeface="微軟正黑體 Light" panose="020B0304030504040204" pitchFamily="34" charset="-120"/>
                        </a:rPr>
                        <a:t>-8,220</a:t>
                      </a:r>
                      <a:endParaRPr lang="en-US" altLang="zh-TW"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dirty="0">
                          <a:solidFill>
                            <a:schemeClr val="bg2"/>
                          </a:solidFill>
                          <a:effectLst/>
                          <a:latin typeface="微軟正黑體 Light" panose="020B0304030504040204" pitchFamily="34" charset="-120"/>
                          <a:ea typeface="微軟正黑體 Light" panose="020B0304030504040204" pitchFamily="34" charset="-120"/>
                        </a:rPr>
                        <a:t>2.46</a:t>
                      </a:r>
                      <a:endParaRPr lang="en-US" altLang="zh-TW"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en-US" altLang="zh-TW" sz="1200" u="none" strike="noStrike" dirty="0">
                          <a:solidFill>
                            <a:schemeClr val="bg2"/>
                          </a:solidFill>
                          <a:effectLst/>
                          <a:latin typeface="微軟正黑體 Light" panose="020B0304030504040204" pitchFamily="34" charset="-120"/>
                          <a:ea typeface="微軟正黑體 Light" panose="020B0304030504040204" pitchFamily="34" charset="-120"/>
                        </a:rPr>
                        <a:t>0.014</a:t>
                      </a:r>
                      <a:endParaRPr lang="en-US" altLang="zh-TW" sz="1200" b="0" i="0" u="none" strike="noStrike" dirty="0">
                        <a:solidFill>
                          <a:schemeClr val="bg2"/>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4131294347"/>
                  </a:ext>
                </a:extLst>
              </a:tr>
            </a:tbl>
          </a:graphicData>
        </a:graphic>
      </p:graphicFrame>
    </p:spTree>
    <p:extLst>
      <p:ext uri="{BB962C8B-B14F-4D97-AF65-F5344CB8AC3E}">
        <p14:creationId xmlns:p14="http://schemas.microsoft.com/office/powerpoint/2010/main" val="4025259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184550"/>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Results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err="1">
                <a:effectLst>
                  <a:outerShdw blurRad="38100" dist="38100" dir="2700000" algn="tl">
                    <a:srgbClr val="000000">
                      <a:alpha val="43137"/>
                    </a:srgbClr>
                  </a:outerShdw>
                </a:effectLst>
                <a:latin typeface="Centaur" panose="02030504050205020304" pitchFamily="18" charset="0"/>
              </a:rPr>
              <a:t>Cybersickness</a:t>
            </a:r>
            <a:r>
              <a:rPr lang="en-US" altLang="zh-TW" dirty="0">
                <a:effectLst>
                  <a:outerShdw blurRad="38100" dist="38100" dir="2700000" algn="tl">
                    <a:srgbClr val="000000">
                      <a:alpha val="43137"/>
                    </a:srgbClr>
                  </a:outerShdw>
                </a:effectLst>
                <a:latin typeface="Centaur" panose="02030504050205020304" pitchFamily="18" charset="0"/>
              </a:rPr>
              <a:t> differences</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60960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b="1" dirty="0" smtClean="0">
                <a:latin typeface="微軟正黑體 Light" panose="020B0304030504040204" pitchFamily="34" charset="-120"/>
                <a:ea typeface="微軟正黑體 Light" panose="020B0304030504040204" pitchFamily="34" charset="-120"/>
              </a:rPr>
              <a:t>時間與受測條件</a:t>
            </a:r>
            <a:r>
              <a:rPr lang="zh-TW" altLang="en-US" sz="1200" dirty="0" smtClean="0">
                <a:latin typeface="微軟正黑體 Light" panose="020B0304030504040204" pitchFamily="34" charset="-120"/>
                <a:ea typeface="微軟正黑體 Light" panose="020B0304030504040204" pitchFamily="34" charset="-120"/>
              </a:rPr>
              <a:t>對於</a:t>
            </a:r>
            <a:r>
              <a:rPr lang="en-US" altLang="zh-TW" sz="1200" b="1" dirty="0" smtClean="0">
                <a:latin typeface="微軟正黑體 Light" panose="020B0304030504040204" pitchFamily="34" charset="-120"/>
                <a:ea typeface="微軟正黑體 Light" panose="020B0304030504040204" pitchFamily="34" charset="-120"/>
              </a:rPr>
              <a:t>SSQ</a:t>
            </a:r>
            <a:r>
              <a:rPr lang="zh-TW" altLang="en-US" sz="1200" b="1" dirty="0" smtClean="0">
                <a:latin typeface="微軟正黑體 Light" panose="020B0304030504040204" pitchFamily="34" charset="-120"/>
                <a:ea typeface="微軟正黑體 Light" panose="020B0304030504040204" pitchFamily="34" charset="-120"/>
              </a:rPr>
              <a:t>的三</a:t>
            </a:r>
            <a:r>
              <a:rPr lang="zh-TW" altLang="en-US" sz="1200" b="1" dirty="0">
                <a:latin typeface="微軟正黑體 Light" panose="020B0304030504040204" pitchFamily="34" charset="-120"/>
                <a:ea typeface="微軟正黑體 Light" panose="020B0304030504040204" pitchFamily="34" charset="-120"/>
              </a:rPr>
              <a:t>個子</a:t>
            </a:r>
            <a:r>
              <a:rPr lang="zh-TW" altLang="en-US" sz="1200" b="1" dirty="0" smtClean="0">
                <a:latin typeface="微軟正黑體 Light" panose="020B0304030504040204" pitchFamily="34" charset="-120"/>
                <a:ea typeface="微軟正黑體 Light" panose="020B0304030504040204" pitchFamily="34" charset="-120"/>
              </a:rPr>
              <a:t>分數，</a:t>
            </a:r>
            <a:r>
              <a:rPr lang="zh-TW" altLang="en-US" sz="1200" dirty="0" smtClean="0">
                <a:latin typeface="微軟正黑體 Light" panose="020B0304030504040204" pitchFamily="34" charset="-120"/>
                <a:ea typeface="微軟正黑體 Light" panose="020B0304030504040204" pitchFamily="34" charset="-120"/>
              </a:rPr>
              <a:t>噁心、</a:t>
            </a:r>
            <a:r>
              <a:rPr lang="zh-TW" altLang="en-US" sz="1200" dirty="0">
                <a:latin typeface="微軟正黑體 Light" panose="020B0304030504040204" pitchFamily="34" charset="-120"/>
                <a:ea typeface="微軟正黑體 Light" panose="020B0304030504040204" pitchFamily="34" charset="-120"/>
              </a:rPr>
              <a:t>眼動</a:t>
            </a:r>
            <a:r>
              <a:rPr lang="zh-TW" altLang="en-US" sz="1200" dirty="0" smtClean="0">
                <a:latin typeface="微軟正黑體 Light" panose="020B0304030504040204" pitchFamily="34" charset="-120"/>
                <a:ea typeface="微軟正黑體 Light" panose="020B0304030504040204" pitchFamily="34" charset="-120"/>
              </a:rPr>
              <a:t>神經、</a:t>
            </a:r>
            <a:r>
              <a:rPr lang="zh-TW" altLang="en-US" sz="1200" dirty="0">
                <a:latin typeface="微軟正黑體 Light" panose="020B0304030504040204" pitchFamily="34" charset="-120"/>
                <a:ea typeface="微軟正黑體 Light" panose="020B0304030504040204" pitchFamily="34" charset="-120"/>
              </a:rPr>
              <a:t>方向知覺的</a:t>
            </a:r>
            <a:r>
              <a:rPr lang="zh-TW" altLang="en-US" sz="1200" dirty="0" smtClean="0">
                <a:latin typeface="微軟正黑體 Light" panose="020B0304030504040204" pitchFamily="34" charset="-120"/>
                <a:ea typeface="微軟正黑體 Light" panose="020B0304030504040204" pitchFamily="34" charset="-120"/>
              </a:rPr>
              <a:t>迷失</a:t>
            </a:r>
            <a:r>
              <a:rPr lang="zh-TW" altLang="en-US" sz="1200" b="1" dirty="0" smtClean="0">
                <a:latin typeface="微軟正黑體 Light" panose="020B0304030504040204" pitchFamily="34" charset="-120"/>
                <a:ea typeface="微軟正黑體 Light" panose="020B0304030504040204" pitchFamily="34" charset="-120"/>
              </a:rPr>
              <a:t>都有顯著影響</a:t>
            </a:r>
            <a:endParaRPr lang="en-US" altLang="zh-TW" sz="1200" b="1" dirty="0" smtClean="0">
              <a:latin typeface="微軟正黑體 Light" panose="020B0304030504040204" pitchFamily="34" charset="-120"/>
              <a:ea typeface="微軟正黑體 Light" panose="020B0304030504040204" pitchFamily="34" charset="-120"/>
            </a:endParaRPr>
          </a:p>
          <a:p>
            <a:pPr marL="171450" lvl="1" indent="-171450">
              <a:buClr>
                <a:schemeClr val="dk1"/>
              </a:buClr>
              <a:buSzPts val="1100"/>
            </a:pPr>
            <a:r>
              <a:rPr lang="zh-TW" altLang="en-US" sz="1200" dirty="0" smtClean="0">
                <a:latin typeface="微軟正黑體 Light" panose="020B0304030504040204" pitchFamily="34" charset="-120"/>
                <a:ea typeface="微軟正黑體 Light" panose="020B0304030504040204" pitchFamily="34" charset="-120"/>
              </a:rPr>
              <a:t>對時間進行成對</a:t>
            </a:r>
            <a:r>
              <a:rPr lang="zh-TW" altLang="en-US" sz="1200" dirty="0" smtClean="0">
                <a:latin typeface="微軟正黑體 Light" panose="020B0304030504040204" pitchFamily="34" charset="-120"/>
                <a:ea typeface="微軟正黑體 Light" panose="020B0304030504040204" pitchFamily="34" charset="-120"/>
              </a:rPr>
              <a:t>比較</a:t>
            </a:r>
            <a:endParaRPr lang="en-US" altLang="zh-TW" sz="1200" dirty="0" smtClean="0">
              <a:latin typeface="微軟正黑體 Light" panose="020B0304030504040204" pitchFamily="34" charset="-120"/>
              <a:ea typeface="微軟正黑體 Light" panose="020B0304030504040204" pitchFamily="34" charset="-120"/>
            </a:endParaRPr>
          </a:p>
          <a:p>
            <a:pPr marL="457200" lvl="2"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實驗</a:t>
            </a:r>
            <a:r>
              <a:rPr lang="en-US" altLang="zh-TW" sz="1200" dirty="0" smtClean="0">
                <a:latin typeface="微軟正黑體 Light" panose="020B0304030504040204" pitchFamily="34" charset="-120"/>
                <a:ea typeface="微軟正黑體 Light" panose="020B0304030504040204" pitchFamily="34" charset="-120"/>
              </a:rPr>
              <a:t>1</a:t>
            </a:r>
            <a:r>
              <a:rPr lang="zh-TW" altLang="en-US" sz="1200" dirty="0" smtClean="0">
                <a:latin typeface="微軟正黑體 Light" panose="020B0304030504040204" pitchFamily="34" charset="-120"/>
                <a:ea typeface="微軟正黑體 Light" panose="020B0304030504040204" pitchFamily="34" charset="-120"/>
              </a:rPr>
              <a:t>與實驗</a:t>
            </a:r>
            <a:r>
              <a:rPr lang="en-US" altLang="zh-TW" sz="1200" dirty="0" smtClean="0">
                <a:latin typeface="微軟正黑體 Light" panose="020B0304030504040204" pitchFamily="34" charset="-120"/>
                <a:ea typeface="微軟正黑體 Light" panose="020B0304030504040204" pitchFamily="34" charset="-120"/>
              </a:rPr>
              <a:t>2</a:t>
            </a:r>
            <a:r>
              <a:rPr lang="zh-TW" altLang="en-US" sz="1200" dirty="0" smtClean="0">
                <a:latin typeface="微軟正黑體 Light" panose="020B0304030504040204" pitchFamily="34" charset="-120"/>
                <a:ea typeface="微軟正黑體 Light" panose="020B0304030504040204" pitchFamily="34" charset="-120"/>
              </a:rPr>
              <a:t>在</a:t>
            </a:r>
            <a:r>
              <a:rPr lang="en-US" altLang="zh-TW" sz="1200" dirty="0" smtClean="0">
                <a:latin typeface="微軟正黑體 Light" panose="020B0304030504040204" pitchFamily="34" charset="-120"/>
                <a:ea typeface="微軟正黑體 Light" panose="020B0304030504040204" pitchFamily="34" charset="-120"/>
              </a:rPr>
              <a:t>3</a:t>
            </a:r>
            <a:r>
              <a:rPr lang="zh-TW" altLang="en-US" sz="1200" dirty="0" smtClean="0">
                <a:latin typeface="微軟正黑體 Light" panose="020B0304030504040204" pitchFamily="34" charset="-120"/>
                <a:ea typeface="微軟正黑體 Light" panose="020B0304030504040204" pitchFamily="34" charset="-120"/>
              </a:rPr>
              <a:t>個子分數中都沒有顯著差異</a:t>
            </a:r>
            <a:endParaRPr lang="en-US" altLang="zh-TW" sz="1200" dirty="0" smtClean="0">
              <a:latin typeface="微軟正黑體 Light" panose="020B0304030504040204" pitchFamily="34" charset="-120"/>
              <a:ea typeface="微軟正黑體 Light" panose="020B0304030504040204" pitchFamily="34" charset="-120"/>
            </a:endParaRPr>
          </a:p>
          <a:p>
            <a:pPr marL="0" lvl="1"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噁心</a:t>
            </a:r>
            <a:r>
              <a:rPr lang="zh-TW" altLang="en-US" sz="1200" dirty="0" smtClean="0">
                <a:latin typeface="微軟正黑體 Light" panose="020B0304030504040204" pitchFamily="34" charset="-120"/>
                <a:ea typeface="微軟正黑體 Light" panose="020B0304030504040204" pitchFamily="34" charset="-120"/>
              </a:rPr>
              <a:t>在實驗</a:t>
            </a:r>
            <a:r>
              <a:rPr lang="en-US" altLang="zh-TW" sz="1200" dirty="0" smtClean="0">
                <a:latin typeface="微軟正黑體 Light" panose="020B0304030504040204" pitchFamily="34" charset="-120"/>
                <a:ea typeface="微軟正黑體 Light" panose="020B0304030504040204" pitchFamily="34" charset="-120"/>
              </a:rPr>
              <a:t>3</a:t>
            </a:r>
            <a:r>
              <a:rPr lang="zh-TW" altLang="en-US" sz="1200" dirty="0" smtClean="0">
                <a:latin typeface="微軟正黑體 Light" panose="020B0304030504040204" pitchFamily="34" charset="-120"/>
                <a:ea typeface="微軟正黑體 Light" panose="020B0304030504040204" pitchFamily="34" charset="-120"/>
              </a:rPr>
              <a:t>與實驗後沒有顯著</a:t>
            </a:r>
            <a:r>
              <a:rPr lang="zh-TW" altLang="en-US" sz="1200" dirty="0" smtClean="0">
                <a:latin typeface="微軟正黑體 Light" panose="020B0304030504040204" pitchFamily="34" charset="-120"/>
                <a:ea typeface="微軟正黑體 Light" panose="020B0304030504040204" pitchFamily="34" charset="-120"/>
              </a:rPr>
              <a:t>影響</a:t>
            </a:r>
            <a:endParaRPr lang="en-US" altLang="zh-TW" sz="1200" dirty="0">
              <a:latin typeface="微軟正黑體 Light" panose="020B0304030504040204" pitchFamily="34" charset="-120"/>
              <a:ea typeface="微軟正黑體 Light" panose="020B0304030504040204" pitchFamily="34" charset="-120"/>
            </a:endParaRPr>
          </a:p>
          <a:p>
            <a:pPr marL="0" lvl="1"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　　　方向</a:t>
            </a:r>
            <a:r>
              <a:rPr lang="zh-TW" altLang="en-US" sz="1200" dirty="0">
                <a:latin typeface="微軟正黑體 Light" panose="020B0304030504040204" pitchFamily="34" charset="-120"/>
                <a:ea typeface="微軟正黑體 Light" panose="020B0304030504040204" pitchFamily="34" charset="-120"/>
              </a:rPr>
              <a:t>知覺的迷失，</a:t>
            </a:r>
            <a:r>
              <a:rPr lang="zh-TW" altLang="en-US" sz="1200" dirty="0" smtClean="0">
                <a:latin typeface="微軟正黑體 Light" panose="020B0304030504040204" pitchFamily="34" charset="-120"/>
                <a:ea typeface="微軟正黑體 Light" panose="020B0304030504040204" pitchFamily="34" charset="-120"/>
              </a:rPr>
              <a:t>在實驗</a:t>
            </a:r>
            <a:r>
              <a:rPr lang="en-US" altLang="zh-TW" sz="1200" dirty="0" smtClean="0">
                <a:latin typeface="微軟正黑體 Light" panose="020B0304030504040204" pitchFamily="34" charset="-120"/>
                <a:ea typeface="微軟正黑體 Light" panose="020B0304030504040204" pitchFamily="34" charset="-120"/>
              </a:rPr>
              <a:t>1</a:t>
            </a:r>
            <a:r>
              <a:rPr lang="zh-TW" altLang="en-US" sz="1200" dirty="0" smtClean="0">
                <a:latin typeface="微軟正黑體 Light" panose="020B0304030504040204" pitchFamily="34" charset="-120"/>
                <a:ea typeface="微軟正黑體 Light" panose="020B0304030504040204" pitchFamily="34" charset="-120"/>
              </a:rPr>
              <a:t>與實驗後、實驗</a:t>
            </a:r>
            <a:r>
              <a:rPr lang="en-US" altLang="zh-TW" sz="1200" dirty="0" smtClean="0">
                <a:latin typeface="微軟正黑體 Light" panose="020B0304030504040204" pitchFamily="34" charset="-120"/>
                <a:ea typeface="微軟正黑體 Light" panose="020B0304030504040204" pitchFamily="34" charset="-120"/>
              </a:rPr>
              <a:t>2</a:t>
            </a:r>
            <a:r>
              <a:rPr lang="zh-TW" altLang="en-US" sz="1200" dirty="0" smtClean="0">
                <a:latin typeface="微軟正黑體 Light" panose="020B0304030504040204" pitchFamily="34" charset="-120"/>
                <a:ea typeface="微軟正黑體 Light" panose="020B0304030504040204" pitchFamily="34" charset="-120"/>
              </a:rPr>
              <a:t>與實驗後、實驗</a:t>
            </a:r>
            <a:r>
              <a:rPr lang="en-US" altLang="zh-TW" sz="1200" dirty="0" smtClean="0">
                <a:latin typeface="微軟正黑體 Light" panose="020B0304030504040204" pitchFamily="34" charset="-120"/>
                <a:ea typeface="微軟正黑體 Light" panose="020B0304030504040204" pitchFamily="34" charset="-120"/>
              </a:rPr>
              <a:t>2</a:t>
            </a:r>
            <a:r>
              <a:rPr lang="zh-TW" altLang="en-US" sz="1200" dirty="0" smtClean="0">
                <a:latin typeface="微軟正黑體 Light" panose="020B0304030504040204" pitchFamily="34" charset="-120"/>
                <a:ea typeface="微軟正黑體 Light" panose="020B0304030504040204" pitchFamily="34" charset="-120"/>
              </a:rPr>
              <a:t>與實驗</a:t>
            </a:r>
            <a:r>
              <a:rPr lang="en-US" altLang="zh-TW" sz="1200" dirty="0" smtClean="0">
                <a:latin typeface="微軟正黑體 Light" panose="020B0304030504040204" pitchFamily="34" charset="-120"/>
                <a:ea typeface="微軟正黑體 Light" panose="020B0304030504040204" pitchFamily="34" charset="-120"/>
              </a:rPr>
              <a:t>3</a:t>
            </a:r>
            <a:r>
              <a:rPr lang="zh-TW" altLang="en-US" sz="1200" dirty="0" smtClean="0">
                <a:latin typeface="微軟正黑體 Light" panose="020B0304030504040204" pitchFamily="34" charset="-120"/>
                <a:ea typeface="微軟正黑體 Light" panose="020B0304030504040204" pitchFamily="34" charset="-120"/>
              </a:rPr>
              <a:t>中沒有</a:t>
            </a:r>
            <a:r>
              <a:rPr lang="zh-TW" altLang="en-US" sz="1200" dirty="0">
                <a:latin typeface="微軟正黑體 Light" panose="020B0304030504040204" pitchFamily="34" charset="-120"/>
                <a:ea typeface="微軟正黑體 Light" panose="020B0304030504040204" pitchFamily="34" charset="-120"/>
              </a:rPr>
              <a:t>顯著影響</a:t>
            </a:r>
            <a:endParaRPr lang="en-US" altLang="zh-TW" sz="1200" dirty="0">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latin typeface="微軟正黑體 Light" panose="020B0304030504040204" pitchFamily="34" charset="-120"/>
                <a:ea typeface="微軟正黑體 Light" panose="020B0304030504040204" pitchFamily="34" charset="-120"/>
              </a:rPr>
              <a:t>對於三種不同實驗</a:t>
            </a:r>
            <a:r>
              <a:rPr lang="zh-TW" altLang="en-US" sz="1200" dirty="0" smtClean="0">
                <a:latin typeface="微軟正黑體 Light" panose="020B0304030504040204" pitchFamily="34" charset="-120"/>
                <a:ea typeface="微軟正黑體 Light" panose="020B0304030504040204" pitchFamily="34" charset="-120"/>
              </a:rPr>
              <a:t>條件</a:t>
            </a:r>
            <a:endParaRPr lang="en-US" altLang="zh-TW" sz="1200" dirty="0" smtClean="0">
              <a:latin typeface="微軟正黑體 Light" panose="020B0304030504040204" pitchFamily="34" charset="-120"/>
              <a:ea typeface="微軟正黑體 Light" panose="020B0304030504040204" pitchFamily="34" charset="-120"/>
            </a:endParaRPr>
          </a:p>
          <a:p>
            <a:pPr marL="457200" lvl="1"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噁心</a:t>
            </a:r>
            <a:r>
              <a:rPr lang="zh-TW" altLang="en-US" sz="1200" dirty="0" smtClean="0">
                <a:latin typeface="微軟正黑體 Light" panose="020B0304030504040204" pitchFamily="34" charset="-120"/>
                <a:ea typeface="微軟正黑體 Light" panose="020B0304030504040204" pitchFamily="34" charset="-120"/>
              </a:rPr>
              <a:t>與眼動神經的分數僅在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頭戴顯示器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腳踏車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螢幕</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有</a:t>
            </a:r>
            <a:r>
              <a:rPr lang="zh-TW" altLang="en-US" sz="1200" dirty="0">
                <a:latin typeface="微軟正黑體 Light" panose="020B0304030504040204" pitchFamily="34" charset="-120"/>
                <a:ea typeface="微軟正黑體 Light" panose="020B0304030504040204" pitchFamily="34" charset="-120"/>
              </a:rPr>
              <a:t>顯著影響</a:t>
            </a:r>
            <a:endParaRPr lang="en-US" altLang="zh-TW" sz="1200" dirty="0">
              <a:latin typeface="微軟正黑體 Light" panose="020B0304030504040204" pitchFamily="34" charset="-120"/>
              <a:ea typeface="微軟正黑體 Light" panose="020B0304030504040204" pitchFamily="34" charset="-120"/>
            </a:endParaRPr>
          </a:p>
          <a:p>
            <a:pPr marL="457200" lvl="1"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方向</a:t>
            </a:r>
            <a:r>
              <a:rPr lang="zh-TW" altLang="en-US" sz="1200" dirty="0">
                <a:latin typeface="微軟正黑體 Light" panose="020B0304030504040204" pitchFamily="34" charset="-120"/>
                <a:ea typeface="微軟正黑體 Light" panose="020B0304030504040204" pitchFamily="34" charset="-120"/>
              </a:rPr>
              <a:t>知覺的迷失在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頭戴式顯示器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腳踏車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大型螢幕</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有</a:t>
            </a:r>
            <a:r>
              <a:rPr lang="zh-TW" altLang="en-US" sz="1200" dirty="0">
                <a:latin typeface="微軟正黑體 Light" panose="020B0304030504040204" pitchFamily="34" charset="-120"/>
                <a:ea typeface="微軟正黑體 Light" panose="020B0304030504040204" pitchFamily="34" charset="-120"/>
              </a:rPr>
              <a:t>顯著影響</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在三個子分數中的交互作用是相似的，</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大型螢幕</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自行車</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 (</a:t>
            </a:r>
            <a:r>
              <a:rPr lang="zh-TW" altLang="en-US" sz="1200" dirty="0">
                <a:latin typeface="微軟正黑體 Light" panose="020B0304030504040204" pitchFamily="34" charset="-120"/>
                <a:ea typeface="微軟正黑體 Light" panose="020B0304030504040204" pitchFamily="34" charset="-120"/>
              </a:rPr>
              <a:t>遊戲手把</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間存在顯著差異</a:t>
            </a:r>
            <a:r>
              <a:rPr lang="zh-TW" altLang="en-US"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而實驗前與實驗後沒有顯著差異</a:t>
            </a:r>
            <a:endParaRPr lang="en-US" altLang="zh-TW" sz="1200" dirty="0" smtClean="0">
              <a:latin typeface="微軟正黑體 Light" panose="020B0304030504040204" pitchFamily="34" charset="-120"/>
              <a:ea typeface="微軟正黑體 Light" panose="020B0304030504040204" pitchFamily="34" charset="-120"/>
            </a:endParaRPr>
          </a:p>
        </p:txBody>
      </p:sp>
      <p:pic>
        <p:nvPicPr>
          <p:cNvPr id="3" name="圖片 2"/>
          <p:cNvPicPr>
            <a:picLocks noChangeAspect="1"/>
          </p:cNvPicPr>
          <p:nvPr/>
        </p:nvPicPr>
        <p:blipFill>
          <a:blip r:embed="rId3"/>
          <a:stretch>
            <a:fillRect/>
          </a:stretch>
        </p:blipFill>
        <p:spPr>
          <a:xfrm>
            <a:off x="1264970" y="2797386"/>
            <a:ext cx="6614160" cy="2346113"/>
          </a:xfrm>
          <a:prstGeom prst="rect">
            <a:avLst/>
          </a:prstGeom>
        </p:spPr>
      </p:pic>
    </p:spTree>
    <p:extLst>
      <p:ext uri="{BB962C8B-B14F-4D97-AF65-F5344CB8AC3E}">
        <p14:creationId xmlns:p14="http://schemas.microsoft.com/office/powerpoint/2010/main" val="2043518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Results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err="1" smtClean="0">
                <a:effectLst>
                  <a:outerShdw blurRad="38100" dist="38100" dir="2700000" algn="tl">
                    <a:srgbClr val="000000">
                      <a:alpha val="43137"/>
                    </a:srgbClr>
                  </a:outerShdw>
                </a:effectLst>
                <a:latin typeface="Centaur" panose="02030504050205020304" pitchFamily="18" charset="0"/>
              </a:rPr>
              <a:t>Cybersickness</a:t>
            </a:r>
            <a:r>
              <a:rPr lang="en-US" altLang="zh-TW"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predictors</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藉由實驗前受測者所填寫的問卷，了</a:t>
            </a:r>
            <a:r>
              <a:rPr lang="zh-TW" altLang="en-US" sz="1200" dirty="0">
                <a:latin typeface="微軟正黑體 Light" panose="020B0304030504040204" pitchFamily="34" charset="-120"/>
                <a:ea typeface="微軟正黑體 Light" panose="020B0304030504040204" pitchFamily="34" charset="-120"/>
              </a:rPr>
              <a:t>解</a:t>
            </a:r>
            <a:r>
              <a:rPr lang="zh-TW" altLang="en-US" sz="1200" dirty="0" smtClean="0">
                <a:latin typeface="微軟正黑體 Light" panose="020B0304030504040204" pitchFamily="34" charset="-120"/>
                <a:ea typeface="微軟正黑體 Light" panose="020B0304030504040204" pitchFamily="34" charset="-120"/>
              </a:rPr>
              <a:t>他們平時對於自行車與電動遊戲的使用頻率、平時搭乘汽車、海上運輸工具的</a:t>
            </a:r>
            <a:r>
              <a:rPr lang="zh-TW" altLang="en-US" sz="1200" dirty="0">
                <a:latin typeface="微軟正黑體 Light" panose="020B0304030504040204" pitchFamily="34" charset="-120"/>
                <a:ea typeface="微軟正黑體 Light" panose="020B0304030504040204" pitchFamily="34" charset="-120"/>
              </a:rPr>
              <a:t>敏感性</a:t>
            </a:r>
            <a:r>
              <a:rPr lang="en-US" altLang="zh-TW" sz="1200" dirty="0">
                <a:latin typeface="微軟正黑體 Light" panose="020B0304030504040204" pitchFamily="34" charset="-120"/>
                <a:ea typeface="微軟正黑體 Light" panose="020B0304030504040204" pitchFamily="34" charset="-120"/>
              </a:rPr>
              <a:t>(susceptibility</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，以及對於</a:t>
            </a:r>
            <a:r>
              <a:rPr lang="zh-TW" altLang="en-US" sz="1200" dirty="0">
                <a:latin typeface="微軟正黑體 Light" panose="020B0304030504040204" pitchFamily="34" charset="-120"/>
                <a:ea typeface="微軟正黑體 Light" panose="020B0304030504040204" pitchFamily="34" charset="-120"/>
              </a:rPr>
              <a:t>過度攝取</a:t>
            </a:r>
            <a:r>
              <a:rPr lang="zh-TW" altLang="en-US" sz="1200" dirty="0" smtClean="0">
                <a:latin typeface="微軟正黑體 Light" panose="020B0304030504040204" pitchFamily="34" charset="-120"/>
                <a:ea typeface="微軟正黑體 Light" panose="020B0304030504040204" pitchFamily="34" charset="-120"/>
              </a:rPr>
              <a:t>酒精和食物的敏感性</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susceptibility)</a:t>
            </a: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利用在三次實驗中得到的</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最高分，使用</a:t>
            </a:r>
            <a:r>
              <a:rPr lang="en-US" altLang="zh-TW" sz="1200" dirty="0">
                <a:latin typeface="微軟正黑體 Light" panose="020B0304030504040204" pitchFamily="34" charset="-120"/>
                <a:ea typeface="微軟正黑體 Light" panose="020B0304030504040204" pitchFamily="34" charset="-120"/>
              </a:rPr>
              <a:t>Pearson correlation </a:t>
            </a:r>
            <a:r>
              <a:rPr lang="en-US" altLang="zh-TW" sz="1200" dirty="0" smtClean="0">
                <a:latin typeface="微軟正黑體 Light" panose="020B0304030504040204" pitchFamily="34" charset="-120"/>
                <a:ea typeface="微軟正黑體 Light" panose="020B0304030504040204" pitchFamily="34" charset="-120"/>
              </a:rPr>
              <a:t>coefficients</a:t>
            </a:r>
            <a:r>
              <a:rPr lang="zh-TW" altLang="en-US" sz="1200" dirty="0" smtClean="0">
                <a:latin typeface="微軟正黑體 Light" panose="020B0304030504040204" pitchFamily="34" charset="-120"/>
                <a:ea typeface="微軟正黑體 Light" panose="020B0304030504040204" pitchFamily="34" charset="-120"/>
              </a:rPr>
              <a:t>計算，結果顯示</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自行車測功</a:t>
            </a:r>
            <a:r>
              <a:rPr lang="zh-TW" altLang="en-US" sz="1200" dirty="0">
                <a:latin typeface="微軟正黑體 Light" panose="020B0304030504040204" pitchFamily="34" charset="-120"/>
                <a:ea typeface="微軟正黑體 Light" panose="020B0304030504040204" pitchFamily="34" charset="-120"/>
              </a:rPr>
              <a:t>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頭戴式顯示器</a:t>
            </a:r>
            <a:r>
              <a:rPr lang="en-US" altLang="zh-TW" sz="1200" dirty="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自行車測功器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大型螢幕</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a:t>
            </a:r>
            <a:r>
              <a:rPr lang="zh-TW" altLang="en-US" sz="1200" dirty="0">
                <a:latin typeface="微軟正黑體 Light" panose="020B0304030504040204" pitchFamily="34" charset="-120"/>
                <a:ea typeface="微軟正黑體 Light" panose="020B0304030504040204" pitchFamily="34" charset="-120"/>
              </a:rPr>
              <a:t>搭乘汽車、海上運輸工具的</a:t>
            </a:r>
            <a:r>
              <a:rPr lang="zh-TW" altLang="en-US" sz="1200" dirty="0" smtClean="0">
                <a:latin typeface="微軟正黑體 Light" panose="020B0304030504040204" pitchFamily="34" charset="-120"/>
                <a:ea typeface="微軟正黑體 Light" panose="020B0304030504040204" pitchFamily="34" charset="-120"/>
              </a:rPr>
              <a:t>敏感性有強烈關係</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而使用電動遊戲的頻率與</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有顯著負相關，玩電動遊戲的頻率越高，在使用</a:t>
            </a:r>
            <a:r>
              <a:rPr lang="en-US" altLang="zh-TW" sz="1200" dirty="0" smtClean="0">
                <a:latin typeface="微軟正黑體 Light" panose="020B0304030504040204" pitchFamily="34" charset="-120"/>
                <a:ea typeface="微軟正黑體 Light" panose="020B0304030504040204" pitchFamily="34" charset="-120"/>
              </a:rPr>
              <a:t> </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遊戲手把</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時的不適感越低</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622243154"/>
              </p:ext>
            </p:extLst>
          </p:nvPr>
        </p:nvGraphicFramePr>
        <p:xfrm>
          <a:off x="974432" y="3122881"/>
          <a:ext cx="4916658" cy="1584704"/>
        </p:xfrm>
        <a:graphic>
          <a:graphicData uri="http://schemas.openxmlformats.org/drawingml/2006/table">
            <a:tbl>
              <a:tblPr>
                <a:tableStyleId>{C7C9B145-7CD1-45CC-A92B-AE298BEDA296}</a:tableStyleId>
              </a:tblPr>
              <a:tblGrid>
                <a:gridCol w="1360488">
                  <a:extLst>
                    <a:ext uri="{9D8B030D-6E8A-4147-A177-3AD203B41FA5}">
                      <a16:colId xmlns:a16="http://schemas.microsoft.com/office/drawing/2014/main" val="1426811487"/>
                    </a:ext>
                  </a:extLst>
                </a:gridCol>
                <a:gridCol w="1185390">
                  <a:extLst>
                    <a:ext uri="{9D8B030D-6E8A-4147-A177-3AD203B41FA5}">
                      <a16:colId xmlns:a16="http://schemas.microsoft.com/office/drawing/2014/main" val="2700538675"/>
                    </a:ext>
                  </a:extLst>
                </a:gridCol>
                <a:gridCol w="1185390">
                  <a:extLst>
                    <a:ext uri="{9D8B030D-6E8A-4147-A177-3AD203B41FA5}">
                      <a16:colId xmlns:a16="http://schemas.microsoft.com/office/drawing/2014/main" val="399881569"/>
                    </a:ext>
                  </a:extLst>
                </a:gridCol>
                <a:gridCol w="1185390">
                  <a:extLst>
                    <a:ext uri="{9D8B030D-6E8A-4147-A177-3AD203B41FA5}">
                      <a16:colId xmlns:a16="http://schemas.microsoft.com/office/drawing/2014/main" val="2014814381"/>
                    </a:ext>
                  </a:extLst>
                </a:gridCol>
              </a:tblGrid>
              <a:tr h="229919">
                <a:tc>
                  <a:txBody>
                    <a:bodyPr/>
                    <a:lstStyle/>
                    <a:p>
                      <a:pPr algn="ctr" fontAlgn="ctr"/>
                      <a:endParaRPr lang="en-US" sz="1000" b="0" i="0" u="none" strike="noStrike" dirty="0">
                        <a:solidFill>
                          <a:schemeClr val="bg2"/>
                        </a:solidFill>
                        <a:effectLst/>
                        <a:latin typeface="Arial" panose="020B0604020202020204" pitchFamily="34" charset="0"/>
                        <a:ea typeface="新細明體" panose="02020500000000000000" pitchFamily="18" charset="-120"/>
                      </a:endParaRPr>
                    </a:p>
                  </a:txBody>
                  <a:tcPr marL="9525" marR="9525" marT="9525" marB="0" anchor="ctr">
                    <a:lnR w="12700" cap="flat" cmpd="sng" algn="ctr">
                      <a:solidFill>
                        <a:schemeClr val="tx1"/>
                      </a:solidFill>
                      <a:prstDash val="solid"/>
                      <a:round/>
                      <a:headEnd type="none" w="med" len="med"/>
                      <a:tailEnd type="none" w="med" len="med"/>
                    </a:lnR>
                  </a:tcPr>
                </a:tc>
                <a:tc gridSpan="3">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000" b="0" u="none" strike="noStrike" dirty="0" smtClean="0">
                          <a:solidFill>
                            <a:schemeClr val="bg2"/>
                          </a:solidFill>
                          <a:effectLst/>
                        </a:rPr>
                        <a:t>Maximum SSQ Total Score</a:t>
                      </a:r>
                      <a:endParaRPr lang="en-US" altLang="zh-TW" sz="1000" b="0" i="0" u="none" strike="noStrike" dirty="0" smtClean="0">
                        <a:solidFill>
                          <a:schemeClr val="bg2"/>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pPr algn="l" fontAlgn="ctr"/>
                      <a:endParaRPr lang="zh-TW" altLang="en-US" sz="1000" b="0" i="0" u="none" strike="noStrike" dirty="0">
                        <a:solidFill>
                          <a:schemeClr val="bg2"/>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97421776"/>
                  </a:ext>
                </a:extLst>
              </a:tr>
              <a:tr h="250886">
                <a:tc>
                  <a:txBody>
                    <a:bodyPr/>
                    <a:lstStyle/>
                    <a:p>
                      <a:pPr algn="ctr" fontAlgn="ctr"/>
                      <a:endParaRPr lang="en-US" sz="1000" b="0" i="0" u="none" strike="noStrike" dirty="0">
                        <a:solidFill>
                          <a:schemeClr val="bg2"/>
                        </a:solidFill>
                        <a:effectLst/>
                        <a:latin typeface="Arial" panose="020B0604020202020204" pitchFamily="34" charset="0"/>
                        <a:ea typeface="新細明體" panose="02020500000000000000" pitchFamily="18" charset="-12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000" b="0" u="none" strike="noStrike" dirty="0" smtClean="0">
                          <a:solidFill>
                            <a:schemeClr val="bg2"/>
                          </a:solidFill>
                          <a:effectLst/>
                        </a:rPr>
                        <a:t>Bike/HMD</a:t>
                      </a:r>
                      <a:endParaRPr lang="en-US" altLang="zh-TW" sz="1000" b="0" i="0" u="none" strike="noStrike" dirty="0" smtClean="0">
                        <a:solidFill>
                          <a:schemeClr val="bg2"/>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000" b="0" u="none" strike="noStrike" smtClean="0">
                          <a:solidFill>
                            <a:schemeClr val="bg2"/>
                          </a:solidFill>
                          <a:effectLst/>
                        </a:rPr>
                        <a:t>Gamepad/HMD</a:t>
                      </a:r>
                      <a:endParaRPr lang="en-US" altLang="zh-TW" sz="1000" b="0" i="0" u="none" strike="noStrike" smtClean="0">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000" b="0" u="none" strike="noStrike" smtClean="0">
                          <a:solidFill>
                            <a:schemeClr val="bg2"/>
                          </a:solidFill>
                          <a:effectLst/>
                        </a:rPr>
                        <a:t>Bike/Screen</a:t>
                      </a:r>
                      <a:endParaRPr lang="en-US" altLang="zh-TW" sz="1000" b="0" i="0" u="none" strike="noStrike" smtClean="0">
                        <a:solidFill>
                          <a:schemeClr val="bg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698678669"/>
                  </a:ext>
                </a:extLst>
              </a:tr>
              <a:tr h="243718">
                <a:tc>
                  <a:txBody>
                    <a:bodyPr/>
                    <a:lstStyle/>
                    <a:p>
                      <a:pPr algn="ctr" fontAlgn="ctr"/>
                      <a:r>
                        <a:rPr lang="en-US" sz="1000" b="0" u="none" strike="noStrike">
                          <a:solidFill>
                            <a:schemeClr val="bg2"/>
                          </a:solidFill>
                          <a:effectLst/>
                        </a:rPr>
                        <a:t>Video game use</a:t>
                      </a:r>
                      <a:endParaRPr lang="en-US" sz="1000" b="0" i="0" u="none" strike="noStrike">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000" b="0" u="none" strike="noStrike" dirty="0">
                          <a:solidFill>
                            <a:schemeClr val="bg2"/>
                          </a:solidFill>
                          <a:effectLst/>
                        </a:rPr>
                        <a:t>−</a:t>
                      </a:r>
                      <a:r>
                        <a:rPr lang="en-US" altLang="zh-TW" sz="1000" b="0" u="none" strike="noStrike" dirty="0">
                          <a:solidFill>
                            <a:schemeClr val="bg2"/>
                          </a:solidFill>
                          <a:effectLst/>
                        </a:rPr>
                        <a:t>0.41</a:t>
                      </a:r>
                      <a:endParaRPr lang="en-US" altLang="zh-TW" sz="1000" b="0" i="0" u="none" strike="noStrike" dirty="0">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000" b="0" u="sng" strike="noStrike" dirty="0">
                          <a:solidFill>
                            <a:schemeClr val="bg2"/>
                          </a:solidFill>
                          <a:effectLst/>
                        </a:rPr>
                        <a:t>−</a:t>
                      </a:r>
                      <a:r>
                        <a:rPr lang="en-US" altLang="zh-TW" sz="1000" b="0" u="sng" strike="noStrike" dirty="0">
                          <a:solidFill>
                            <a:schemeClr val="bg2"/>
                          </a:solidFill>
                          <a:effectLst/>
                        </a:rPr>
                        <a:t>0.50*</a:t>
                      </a:r>
                      <a:endParaRPr lang="zh-TW" altLang="en-US" sz="1000" b="0" i="0" u="sng" strike="noStrike" dirty="0">
                        <a:solidFill>
                          <a:schemeClr val="bg2"/>
                        </a:solidFill>
                        <a:effectLst/>
                        <a:latin typeface="新細明體" panose="02020500000000000000" pitchFamily="18" charset="-120"/>
                        <a:ea typeface="新細明體" panose="02020500000000000000" pitchFamily="18" charset="-120"/>
                      </a:endParaRPr>
                    </a:p>
                  </a:txBody>
                  <a:tcPr marL="9525" marR="9525" marT="9525" marB="0" anchor="ctr">
                    <a:solidFill>
                      <a:srgbClr val="FFFF00"/>
                    </a:solidFill>
                  </a:tcPr>
                </a:tc>
                <a:tc>
                  <a:txBody>
                    <a:bodyPr/>
                    <a:lstStyle/>
                    <a:p>
                      <a:pPr algn="ctr" fontAlgn="ctr"/>
                      <a:r>
                        <a:rPr lang="en-US" altLang="zh-TW" sz="1000" b="0" u="none" strike="noStrike" dirty="0">
                          <a:solidFill>
                            <a:schemeClr val="bg2"/>
                          </a:solidFill>
                          <a:effectLst/>
                        </a:rPr>
                        <a:t>0.08</a:t>
                      </a:r>
                      <a:endParaRPr lang="en-US" altLang="zh-TW" sz="1000" b="0" i="0" u="none" strike="noStrike" dirty="0">
                        <a:solidFill>
                          <a:schemeClr val="bg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641738759"/>
                  </a:ext>
                </a:extLst>
              </a:tr>
              <a:tr h="243718">
                <a:tc>
                  <a:txBody>
                    <a:bodyPr/>
                    <a:lstStyle/>
                    <a:p>
                      <a:pPr algn="ctr" fontAlgn="ctr"/>
                      <a:r>
                        <a:rPr lang="en-US" sz="1000" b="0" u="none" strike="noStrike">
                          <a:solidFill>
                            <a:schemeClr val="bg2"/>
                          </a:solidFill>
                          <a:effectLst/>
                        </a:rPr>
                        <a:t>Sickness (car)</a:t>
                      </a:r>
                      <a:endParaRPr lang="en-US" sz="1000" b="0" i="0" u="none" strike="noStrike">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0" u="sng" strike="noStrike" dirty="0">
                          <a:solidFill>
                            <a:schemeClr val="bg2"/>
                          </a:solidFill>
                          <a:effectLst/>
                        </a:rPr>
                        <a:t>0.48*</a:t>
                      </a:r>
                      <a:endParaRPr lang="zh-TW" altLang="en-US" sz="1000" b="0" i="0" u="sng" strike="noStrike" dirty="0">
                        <a:solidFill>
                          <a:schemeClr val="bg2"/>
                        </a:solidFill>
                        <a:effectLst/>
                        <a:latin typeface="新細明體" panose="02020500000000000000" pitchFamily="18" charset="-120"/>
                        <a:ea typeface="新細明體" panose="02020500000000000000" pitchFamily="18" charset="-120"/>
                      </a:endParaRPr>
                    </a:p>
                  </a:txBody>
                  <a:tcPr marL="9525" marR="9525" marT="9525" marB="0" anchor="ctr">
                    <a:solidFill>
                      <a:srgbClr val="FFFF00"/>
                    </a:solidFill>
                  </a:tcPr>
                </a:tc>
                <a:tc>
                  <a:txBody>
                    <a:bodyPr/>
                    <a:lstStyle/>
                    <a:p>
                      <a:pPr algn="ctr" fontAlgn="ctr"/>
                      <a:r>
                        <a:rPr lang="zh-TW" altLang="en-US" sz="1000" b="0" u="none" strike="noStrike" dirty="0">
                          <a:solidFill>
                            <a:schemeClr val="bg2"/>
                          </a:solidFill>
                          <a:effectLst/>
                        </a:rPr>
                        <a:t>−</a:t>
                      </a:r>
                      <a:r>
                        <a:rPr lang="en-US" altLang="zh-TW" sz="1000" b="0" u="none" strike="noStrike" dirty="0">
                          <a:solidFill>
                            <a:schemeClr val="bg2"/>
                          </a:solidFill>
                          <a:effectLst/>
                        </a:rPr>
                        <a:t>0.02</a:t>
                      </a:r>
                      <a:endParaRPr lang="en-US" altLang="zh-TW" sz="1000" b="0" i="0" u="none" strike="noStrike" dirty="0">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0" u="sng" strike="noStrike" dirty="0">
                          <a:solidFill>
                            <a:schemeClr val="bg2"/>
                          </a:solidFill>
                          <a:effectLst/>
                        </a:rPr>
                        <a:t>0.54*</a:t>
                      </a:r>
                      <a:endParaRPr lang="zh-TW" altLang="en-US" sz="1000" b="0" i="0" u="sng" strike="noStrike" dirty="0">
                        <a:solidFill>
                          <a:schemeClr val="bg2"/>
                        </a:solidFill>
                        <a:effectLst/>
                        <a:latin typeface="新細明體" panose="02020500000000000000" pitchFamily="18" charset="-120"/>
                        <a:ea typeface="新細明體" panose="02020500000000000000" pitchFamily="18" charset="-120"/>
                      </a:endParaRPr>
                    </a:p>
                  </a:txBody>
                  <a:tcPr marL="9525" marR="9525" marT="9525" marB="0" anchor="ctr">
                    <a:solidFill>
                      <a:srgbClr val="FFFF00"/>
                    </a:solidFill>
                  </a:tcPr>
                </a:tc>
                <a:extLst>
                  <a:ext uri="{0D108BD9-81ED-4DB2-BD59-A6C34878D82A}">
                    <a16:rowId xmlns:a16="http://schemas.microsoft.com/office/drawing/2014/main" val="2447570966"/>
                  </a:ext>
                </a:extLst>
              </a:tr>
              <a:tr h="243718">
                <a:tc>
                  <a:txBody>
                    <a:bodyPr/>
                    <a:lstStyle/>
                    <a:p>
                      <a:pPr algn="ctr" fontAlgn="ctr"/>
                      <a:r>
                        <a:rPr lang="en-US" sz="1000" b="0" u="none" strike="noStrike">
                          <a:solidFill>
                            <a:schemeClr val="bg2"/>
                          </a:solidFill>
                          <a:effectLst/>
                        </a:rPr>
                        <a:t>Sickness (sea)</a:t>
                      </a:r>
                      <a:endParaRPr lang="en-US" sz="1000" b="0" i="0" u="none" strike="noStrike">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0" u="sng" strike="noStrike" dirty="0">
                          <a:solidFill>
                            <a:schemeClr val="bg2"/>
                          </a:solidFill>
                          <a:effectLst/>
                        </a:rPr>
                        <a:t>0.53*</a:t>
                      </a:r>
                      <a:endParaRPr lang="zh-TW" altLang="en-US" sz="1000" b="0" i="0" u="sng" strike="noStrike" dirty="0">
                        <a:solidFill>
                          <a:schemeClr val="bg2"/>
                        </a:solidFill>
                        <a:effectLst/>
                        <a:latin typeface="新細明體" panose="02020500000000000000" pitchFamily="18" charset="-120"/>
                        <a:ea typeface="新細明體" panose="02020500000000000000" pitchFamily="18" charset="-120"/>
                      </a:endParaRPr>
                    </a:p>
                  </a:txBody>
                  <a:tcPr marL="9525" marR="9525" marT="9525" marB="0" anchor="ctr">
                    <a:solidFill>
                      <a:srgbClr val="FFFF00"/>
                    </a:solidFill>
                  </a:tcPr>
                </a:tc>
                <a:tc>
                  <a:txBody>
                    <a:bodyPr/>
                    <a:lstStyle/>
                    <a:p>
                      <a:pPr algn="ctr" fontAlgn="ctr"/>
                      <a:r>
                        <a:rPr lang="zh-TW" altLang="en-US" sz="1000" b="0" u="none" strike="noStrike">
                          <a:solidFill>
                            <a:schemeClr val="bg2"/>
                          </a:solidFill>
                          <a:effectLst/>
                        </a:rPr>
                        <a:t>−</a:t>
                      </a:r>
                      <a:r>
                        <a:rPr lang="en-US" altLang="zh-TW" sz="1000" b="0" u="none" strike="noStrike">
                          <a:solidFill>
                            <a:schemeClr val="bg2"/>
                          </a:solidFill>
                          <a:effectLst/>
                        </a:rPr>
                        <a:t>0.02</a:t>
                      </a:r>
                      <a:endParaRPr lang="en-US" altLang="zh-TW" sz="1000" b="0" i="0" u="none" strike="noStrike">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0" u="sng" strike="noStrike" dirty="0">
                          <a:solidFill>
                            <a:schemeClr val="bg2"/>
                          </a:solidFill>
                          <a:effectLst/>
                        </a:rPr>
                        <a:t>0.64*</a:t>
                      </a:r>
                      <a:endParaRPr lang="zh-TW" altLang="en-US" sz="1000" b="0" i="0" u="sng" strike="noStrike" dirty="0">
                        <a:solidFill>
                          <a:schemeClr val="bg2"/>
                        </a:solidFill>
                        <a:effectLst/>
                        <a:latin typeface="新細明體" panose="02020500000000000000" pitchFamily="18" charset="-120"/>
                        <a:ea typeface="新細明體" panose="02020500000000000000" pitchFamily="18" charset="-120"/>
                      </a:endParaRPr>
                    </a:p>
                  </a:txBody>
                  <a:tcPr marL="9525" marR="9525" marT="9525" marB="0" anchor="ctr">
                    <a:solidFill>
                      <a:srgbClr val="FFFF00"/>
                    </a:solidFill>
                  </a:tcPr>
                </a:tc>
                <a:extLst>
                  <a:ext uri="{0D108BD9-81ED-4DB2-BD59-A6C34878D82A}">
                    <a16:rowId xmlns:a16="http://schemas.microsoft.com/office/drawing/2014/main" val="1778578385"/>
                  </a:ext>
                </a:extLst>
              </a:tr>
              <a:tr h="372745">
                <a:tc>
                  <a:txBody>
                    <a:bodyPr/>
                    <a:lstStyle/>
                    <a:p>
                      <a:pPr algn="ctr" fontAlgn="ctr"/>
                      <a:r>
                        <a:rPr lang="en-US" sz="1000" b="0" u="none" strike="noStrike">
                          <a:solidFill>
                            <a:schemeClr val="bg2"/>
                          </a:solidFill>
                          <a:effectLst/>
                        </a:rPr>
                        <a:t>Sickness (alcohol/food)</a:t>
                      </a:r>
                      <a:endParaRPr lang="en-US" sz="1000" b="0" i="0" u="none" strike="noStrike">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0" u="none" strike="noStrike" dirty="0">
                          <a:solidFill>
                            <a:schemeClr val="bg2"/>
                          </a:solidFill>
                          <a:effectLst/>
                        </a:rPr>
                        <a:t>0.02</a:t>
                      </a:r>
                      <a:endParaRPr lang="en-US" altLang="zh-TW" sz="1000" b="0" i="0" u="none" strike="noStrike" dirty="0">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0" u="none" strike="noStrike">
                          <a:solidFill>
                            <a:schemeClr val="bg2"/>
                          </a:solidFill>
                          <a:effectLst/>
                        </a:rPr>
                        <a:t>0.01</a:t>
                      </a:r>
                      <a:endParaRPr lang="en-US" altLang="zh-TW" sz="1000" b="0" i="0" u="none" strike="noStrike">
                        <a:solidFill>
                          <a:schemeClr val="bg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0" u="none" strike="noStrike" dirty="0">
                          <a:solidFill>
                            <a:schemeClr val="bg2"/>
                          </a:solidFill>
                          <a:effectLst/>
                        </a:rPr>
                        <a:t>0.42</a:t>
                      </a:r>
                      <a:endParaRPr lang="en-US" altLang="zh-TW" sz="1000" b="0" i="0" u="none" strike="noStrike" dirty="0">
                        <a:solidFill>
                          <a:schemeClr val="bg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165551551"/>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7482480"/>
              </p:ext>
            </p:extLst>
          </p:nvPr>
        </p:nvGraphicFramePr>
        <p:xfrm>
          <a:off x="6082099" y="3574464"/>
          <a:ext cx="2171701" cy="1047750"/>
        </p:xfrm>
        <a:graphic>
          <a:graphicData uri="http://schemas.openxmlformats.org/drawingml/2006/table">
            <a:tbl>
              <a:tblPr>
                <a:tableStyleId>{C7C9B145-7CD1-45CC-A92B-AE298BEDA296}</a:tableStyleId>
              </a:tblPr>
              <a:tblGrid>
                <a:gridCol w="545303">
                  <a:extLst>
                    <a:ext uri="{9D8B030D-6E8A-4147-A177-3AD203B41FA5}">
                      <a16:colId xmlns:a16="http://schemas.microsoft.com/office/drawing/2014/main" val="480113052"/>
                    </a:ext>
                  </a:extLst>
                </a:gridCol>
                <a:gridCol w="865510">
                  <a:extLst>
                    <a:ext uri="{9D8B030D-6E8A-4147-A177-3AD203B41FA5}">
                      <a16:colId xmlns:a16="http://schemas.microsoft.com/office/drawing/2014/main" val="2139291108"/>
                    </a:ext>
                  </a:extLst>
                </a:gridCol>
                <a:gridCol w="760888">
                  <a:extLst>
                    <a:ext uri="{9D8B030D-6E8A-4147-A177-3AD203B41FA5}">
                      <a16:colId xmlns:a16="http://schemas.microsoft.com/office/drawing/2014/main" val="1453720382"/>
                    </a:ext>
                  </a:extLst>
                </a:gridCol>
              </a:tblGrid>
              <a:tr h="209550">
                <a:tc>
                  <a:txBody>
                    <a:bodyPr/>
                    <a:lstStyle/>
                    <a:p>
                      <a:pPr algn="ctr" fontAlgn="ctr"/>
                      <a:r>
                        <a:rPr lang="zh-TW" altLang="en-US" sz="1000" u="none" strike="noStrike">
                          <a:effectLst/>
                        </a:rPr>
                        <a:t>相關性</a:t>
                      </a:r>
                      <a:endParaRPr lang="zh-TW" alt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000" u="none" strike="noStrike">
                          <a:effectLst/>
                        </a:rPr>
                        <a:t>負</a:t>
                      </a:r>
                      <a:endParaRPr lang="zh-TW" alt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zh-TW" altLang="en-US" sz="1000" u="none" strike="noStrike">
                          <a:effectLst/>
                        </a:rPr>
                        <a:t>正</a:t>
                      </a:r>
                      <a:endParaRPr lang="zh-TW" alt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553607431"/>
                  </a:ext>
                </a:extLst>
              </a:tr>
              <a:tr h="209550">
                <a:tc>
                  <a:txBody>
                    <a:bodyPr/>
                    <a:lstStyle/>
                    <a:p>
                      <a:pPr algn="ctr" fontAlgn="ctr"/>
                      <a:r>
                        <a:rPr lang="zh-TW" altLang="en-US" sz="1000" u="none" strike="noStrike">
                          <a:effectLst/>
                        </a:rPr>
                        <a:t>無</a:t>
                      </a:r>
                      <a:endParaRPr lang="zh-TW" alt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−0.09 to 0.0</a:t>
                      </a:r>
                      <a:endParaRPr 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0.0 to 0.09</a:t>
                      </a:r>
                      <a:endParaRPr 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078324811"/>
                  </a:ext>
                </a:extLst>
              </a:tr>
              <a:tr h="209550">
                <a:tc>
                  <a:txBody>
                    <a:bodyPr/>
                    <a:lstStyle/>
                    <a:p>
                      <a:pPr algn="ctr" fontAlgn="ctr"/>
                      <a:r>
                        <a:rPr lang="zh-TW" altLang="en-US" sz="1000" u="none" strike="noStrike">
                          <a:effectLst/>
                        </a:rPr>
                        <a:t>弱</a:t>
                      </a:r>
                      <a:endParaRPr lang="zh-TW" alt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−0.3 to −0.1</a:t>
                      </a:r>
                      <a:endParaRPr 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0.1 to 0.3</a:t>
                      </a:r>
                      <a:endParaRPr 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812448357"/>
                  </a:ext>
                </a:extLst>
              </a:tr>
              <a:tr h="209550">
                <a:tc>
                  <a:txBody>
                    <a:bodyPr/>
                    <a:lstStyle/>
                    <a:p>
                      <a:pPr algn="ctr" fontAlgn="ctr"/>
                      <a:r>
                        <a:rPr lang="zh-TW" altLang="en-US" sz="1000" u="none" strike="noStrike">
                          <a:effectLst/>
                        </a:rPr>
                        <a:t>中</a:t>
                      </a:r>
                      <a:endParaRPr lang="zh-TW" alt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−0.5 to −0.3</a:t>
                      </a:r>
                      <a:endParaRPr 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0.3 to 0.5</a:t>
                      </a:r>
                      <a:endParaRPr 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701331599"/>
                  </a:ext>
                </a:extLst>
              </a:tr>
              <a:tr h="209550">
                <a:tc>
                  <a:txBody>
                    <a:bodyPr/>
                    <a:lstStyle/>
                    <a:p>
                      <a:pPr algn="ctr" fontAlgn="ctr"/>
                      <a:r>
                        <a:rPr lang="zh-TW" altLang="en-US" sz="1000" u="none" strike="noStrike">
                          <a:effectLst/>
                        </a:rPr>
                        <a:t>強</a:t>
                      </a:r>
                      <a:endParaRPr lang="zh-TW" altLang="en-US" sz="10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dirty="0">
                          <a:effectLst/>
                        </a:rPr>
                        <a:t>−1.0 to −0.5</a:t>
                      </a:r>
                      <a:endParaRPr lang="en-US" sz="10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dirty="0">
                          <a:effectLst/>
                        </a:rPr>
                        <a:t>0.5 to 1.0</a:t>
                      </a:r>
                      <a:endParaRPr lang="en-US" sz="10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1548632474"/>
                  </a:ext>
                </a:extLst>
              </a:tr>
            </a:tbl>
          </a:graphicData>
        </a:graphic>
      </p:graphicFrame>
    </p:spTree>
    <p:extLst>
      <p:ext uri="{BB962C8B-B14F-4D97-AF65-F5344CB8AC3E}">
        <p14:creationId xmlns:p14="http://schemas.microsoft.com/office/powerpoint/2010/main" val="904701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Discussion</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Display type</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在比較兩種不同的顯示類型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頭戴式顯示器</a:t>
            </a:r>
            <a:r>
              <a:rPr lang="en-US" altLang="zh-TW" sz="1200" dirty="0" smtClean="0">
                <a:latin typeface="微軟正黑體 Light" panose="020B0304030504040204" pitchFamily="34" charset="-120"/>
                <a:ea typeface="微軟正黑體 Light" panose="020B0304030504040204" pitchFamily="34" charset="-120"/>
              </a:rPr>
              <a:t>(HMD)</a:t>
            </a:r>
            <a:r>
              <a:rPr lang="zh-TW" altLang="en-US" sz="1200" dirty="0" smtClean="0">
                <a:latin typeface="微軟正黑體 Light" panose="020B0304030504040204" pitchFamily="34" charset="-120"/>
                <a:ea typeface="微軟正黑體 Light" panose="020B0304030504040204" pitchFamily="34" charset="-120"/>
              </a:rPr>
              <a:t>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大螢幕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引起的暈動症反應</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發現 </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HMD</a:t>
            </a:r>
            <a:r>
              <a:rPr lang="zh-TW" altLang="en-US" sz="1200" dirty="0" smtClean="0">
                <a:latin typeface="微軟正黑體 Light" panose="020B0304030504040204" pitchFamily="34" charset="-120"/>
                <a:ea typeface="微軟正黑體 Light" panose="020B0304030504040204" pitchFamily="34" charset="-120"/>
              </a:rPr>
              <a:t>會引起的更多的暈動症</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這個結果與</a:t>
            </a:r>
            <a:r>
              <a:rPr lang="en-US" altLang="zh-TW" sz="1200" dirty="0">
                <a:latin typeface="微軟正黑體 Light" panose="020B0304030504040204" pitchFamily="34" charset="-120"/>
                <a:ea typeface="微軟正黑體 Light" panose="020B0304030504040204" pitchFamily="34" charset="-120"/>
              </a:rPr>
              <a:t>L. </a:t>
            </a:r>
            <a:r>
              <a:rPr lang="en-US" altLang="zh-TW" sz="1200" dirty="0" err="1" smtClean="0">
                <a:latin typeface="微軟正黑體 Light" panose="020B0304030504040204" pitchFamily="34" charset="-120"/>
                <a:ea typeface="微軟正黑體 Light" panose="020B0304030504040204" pitchFamily="34" charset="-120"/>
              </a:rPr>
              <a:t>Rebenitsch</a:t>
            </a:r>
            <a:r>
              <a:rPr lang="zh-TW" altLang="en-US" sz="1200" dirty="0" smtClean="0">
                <a:latin typeface="微軟正黑體 Light" panose="020B0304030504040204" pitchFamily="34" charset="-120"/>
                <a:ea typeface="微軟正黑體 Light" panose="020B0304030504040204" pitchFamily="34" charset="-120"/>
              </a:rPr>
              <a:t> </a:t>
            </a:r>
            <a:r>
              <a:rPr lang="en-US" altLang="zh-TW" sz="1200" dirty="0" smtClean="0">
                <a:latin typeface="微軟正黑體 Light" panose="020B0304030504040204" pitchFamily="34" charset="-120"/>
                <a:ea typeface="微軟正黑體 Light" panose="020B0304030504040204" pitchFamily="34" charset="-120"/>
              </a:rPr>
              <a:t>&amp; </a:t>
            </a:r>
            <a:r>
              <a:rPr lang="en-US" altLang="zh-TW" sz="1200" dirty="0">
                <a:latin typeface="微軟正黑體 Light" panose="020B0304030504040204" pitchFamily="34" charset="-120"/>
                <a:ea typeface="微軟正黑體 Light" panose="020B0304030504040204" pitchFamily="34" charset="-120"/>
              </a:rPr>
              <a:t>C. </a:t>
            </a:r>
            <a:r>
              <a:rPr lang="en-US" altLang="zh-TW" sz="1200" dirty="0" smtClean="0">
                <a:latin typeface="微軟正黑體 Light" panose="020B0304030504040204" pitchFamily="34" charset="-120"/>
                <a:ea typeface="微軟正黑體 Light" panose="020B0304030504040204" pitchFamily="34" charset="-120"/>
              </a:rPr>
              <a:t>Owen</a:t>
            </a:r>
            <a:r>
              <a:rPr lang="zh-TW" altLang="en-US" sz="1200" dirty="0" smtClean="0">
                <a:latin typeface="微軟正黑體 Light" panose="020B0304030504040204" pitchFamily="34" charset="-120"/>
                <a:ea typeface="微軟正黑體 Light" panose="020B0304030504040204" pitchFamily="34" charset="-120"/>
              </a:rPr>
              <a:t> </a:t>
            </a:r>
            <a:r>
              <a:rPr lang="en-US" altLang="zh-TW" sz="1200" dirty="0" smtClean="0">
                <a:latin typeface="微軟正黑體 Light" panose="020B0304030504040204" pitchFamily="34" charset="-120"/>
                <a:ea typeface="微軟正黑體 Light" panose="020B0304030504040204" pitchFamily="34" charset="-120"/>
              </a:rPr>
              <a:t>(2016)</a:t>
            </a:r>
            <a:r>
              <a:rPr lang="zh-TW" altLang="en-US" sz="1200" dirty="0" smtClean="0">
                <a:latin typeface="微軟正黑體 Light" panose="020B0304030504040204" pitchFamily="34" charset="-120"/>
                <a:ea typeface="微軟正黑體 Light" panose="020B0304030504040204" pitchFamily="34" charset="-120"/>
              </a:rPr>
              <a:t> 和 </a:t>
            </a:r>
            <a:r>
              <a:rPr lang="en-US" altLang="zh-TW" sz="1200" dirty="0">
                <a:latin typeface="微軟正黑體 Light" panose="020B0304030504040204" pitchFamily="34" charset="-120"/>
                <a:ea typeface="微軟正黑體 Light" panose="020B0304030504040204" pitchFamily="34" charset="-120"/>
              </a:rPr>
              <a:t>S. </a:t>
            </a:r>
            <a:r>
              <a:rPr lang="en-US" altLang="zh-TW" sz="1200" dirty="0" err="1">
                <a:latin typeface="微軟正黑體 Light" panose="020B0304030504040204" pitchFamily="34" charset="-120"/>
                <a:ea typeface="微軟正黑體 Light" panose="020B0304030504040204" pitchFamily="34" charset="-120"/>
              </a:rPr>
              <a:t>Sharples</a:t>
            </a:r>
            <a:r>
              <a:rPr lang="en-US" altLang="zh-TW" sz="1200" dirty="0">
                <a:latin typeface="微軟正黑體 Light" panose="020B0304030504040204" pitchFamily="34" charset="-120"/>
                <a:ea typeface="微軟正黑體 Light" panose="020B0304030504040204" pitchFamily="34" charset="-120"/>
              </a:rPr>
              <a:t>, S. Cobb, A. Moody, J.R. </a:t>
            </a:r>
            <a:r>
              <a:rPr lang="en-US" altLang="zh-TW" sz="1200" dirty="0" smtClean="0">
                <a:latin typeface="微軟正黑體 Light" panose="020B0304030504040204" pitchFamily="34" charset="-120"/>
                <a:ea typeface="微軟正黑體 Light" panose="020B0304030504040204" pitchFamily="34" charset="-120"/>
              </a:rPr>
              <a:t>Wilson(2008)</a:t>
            </a:r>
            <a:r>
              <a:rPr lang="zh-TW" altLang="en-US" sz="1200" dirty="0" smtClean="0">
                <a:latin typeface="微軟正黑體 Light" panose="020B0304030504040204" pitchFamily="34" charset="-120"/>
                <a:ea typeface="微軟正黑體 Light" panose="020B0304030504040204" pitchFamily="34" charset="-120"/>
              </a:rPr>
              <a:t>結果一致</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這可能是</a:t>
            </a:r>
            <a:r>
              <a:rPr lang="zh-TW" altLang="en-US" sz="1200" dirty="0" smtClean="0">
                <a:latin typeface="微軟正黑體 Light" panose="020B0304030504040204" pitchFamily="34" charset="-120"/>
                <a:ea typeface="微軟正黑體 Light" panose="020B0304030504040204" pitchFamily="34" charset="-120"/>
              </a:rPr>
              <a:t>因為在</a:t>
            </a:r>
            <a:r>
              <a:rPr lang="zh-TW" altLang="en-US" sz="1200" dirty="0">
                <a:latin typeface="微軟正黑體 Light" panose="020B0304030504040204" pitchFamily="34" charset="-120"/>
                <a:ea typeface="微軟正黑體 Light" panose="020B0304030504040204" pitchFamily="34" charset="-120"/>
              </a:rPr>
              <a:t>大</a:t>
            </a:r>
            <a:r>
              <a:rPr lang="zh-TW" altLang="en-US" sz="1200" dirty="0" smtClean="0">
                <a:latin typeface="微軟正黑體 Light" panose="020B0304030504040204" pitchFamily="34" charset="-120"/>
                <a:ea typeface="微軟正黑體 Light" panose="020B0304030504040204" pitchFamily="34" charset="-120"/>
              </a:rPr>
              <a:t>螢幕實驗條件下，儘管讓受測者戴上面罩限制視野，並且隔離真實世界的景色。但無法固定受測者的頭部位置與旋轉角度，因此受測者可藉由頭部的移動察覺到現實環境，減少虛擬環境的影響。</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HMD</a:t>
            </a:r>
            <a:r>
              <a:rPr lang="zh-TW" altLang="en-US" sz="1200" dirty="0" smtClean="0">
                <a:latin typeface="微軟正黑體 Light" panose="020B0304030504040204" pitchFamily="34" charset="-120"/>
                <a:ea typeface="微軟正黑體 Light" panose="020B0304030504040204" pitchFamily="34" charset="-120"/>
              </a:rPr>
              <a:t>帶來更高度的媒介與視覺光學運動，使得視覺誘導與身體感官的差異更為強烈</a:t>
            </a:r>
            <a:endParaRPr lang="en-US" altLang="zh-TW" sz="1200" dirty="0" smtClean="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3940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Discussion</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Motion control</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 </a:t>
            </a:r>
            <a:r>
              <a:rPr lang="en-US" altLang="zh-TW" sz="1200" dirty="0" smtClean="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頭戴式顯示器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與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頭戴式顯示器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間的</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評分沒有顯著差異，顯示儘管使用自行車測功器這種更為逼真的運動控制，也不會減輕</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帶來的暈動</a:t>
            </a:r>
            <a:r>
              <a:rPr lang="zh-TW" altLang="en-US" sz="1200" dirty="0" smtClean="0">
                <a:latin typeface="微軟正黑體 Light" panose="020B0304030504040204" pitchFamily="34" charset="-120"/>
                <a:ea typeface="微軟正黑體 Light" panose="020B0304030504040204" pitchFamily="34" charset="-120"/>
              </a:rPr>
              <a:t>症</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Moss</a:t>
            </a:r>
            <a:r>
              <a:rPr lang="zh-TW" altLang="en-US" sz="1200" dirty="0" smtClean="0">
                <a:latin typeface="微軟正黑體 Light" panose="020B0304030504040204" pitchFamily="34" charset="-120"/>
                <a:ea typeface="微軟正黑體 Light" panose="020B0304030504040204" pitchFamily="34" charset="-120"/>
              </a:rPr>
              <a:t>等人</a:t>
            </a:r>
            <a:r>
              <a:rPr lang="en-US" altLang="zh-TW" sz="1200" dirty="0" smtClean="0">
                <a:latin typeface="微軟正黑體 Light" panose="020B0304030504040204" pitchFamily="34" charset="-120"/>
                <a:ea typeface="微軟正黑體 Light" panose="020B0304030504040204" pitchFamily="34" charset="-120"/>
              </a:rPr>
              <a:t>(2011)</a:t>
            </a:r>
            <a:r>
              <a:rPr lang="zh-TW" altLang="en-US" sz="1200" dirty="0" smtClean="0">
                <a:latin typeface="微軟正黑體 Light" panose="020B0304030504040204" pitchFamily="34" charset="-120"/>
                <a:ea typeface="微軟正黑體 Light" panose="020B0304030504040204" pitchFamily="34" charset="-120"/>
              </a:rPr>
              <a:t>與</a:t>
            </a:r>
            <a:r>
              <a:rPr lang="en-US" altLang="zh-TW" sz="1200" dirty="0" err="1" smtClean="0">
                <a:latin typeface="微軟正黑體 Light" panose="020B0304030504040204" pitchFamily="34" charset="-120"/>
                <a:ea typeface="微軟正黑體 Light" panose="020B0304030504040204" pitchFamily="34" charset="-120"/>
              </a:rPr>
              <a:t>Merhi</a:t>
            </a:r>
            <a:r>
              <a:rPr lang="en-US" altLang="zh-TW" sz="1200" dirty="0" smtClean="0">
                <a:latin typeface="微軟正黑體 Light" panose="020B0304030504040204" pitchFamily="34" charset="-120"/>
                <a:ea typeface="微軟正黑體 Light" panose="020B0304030504040204" pitchFamily="34" charset="-120"/>
              </a:rPr>
              <a:t>(2007</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發現若在</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體驗中保持姿勢的穩定性，能減緩</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的暈動症</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自行車的受測者能握住把手，增加姿勢穩定性減緩暈眩感，而</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a:t>
            </a:r>
            <a:r>
              <a:rPr lang="zh-TW" altLang="en-US" sz="1200" dirty="0" smtClean="0">
                <a:latin typeface="微軟正黑體 Light" panose="020B0304030504040204" pitchFamily="34" charset="-120"/>
                <a:ea typeface="微軟正黑體 Light" panose="020B0304030504040204" pitchFamily="34" charset="-120"/>
              </a:rPr>
              <a:t>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會有相當大的方向轉動，這可能是導致他</a:t>
            </a:r>
            <a:r>
              <a:rPr lang="zh-TW" altLang="en-US" sz="1200" dirty="0">
                <a:latin typeface="微軟正黑體 Light" panose="020B0304030504040204" pitchFamily="34" charset="-120"/>
                <a:ea typeface="微軟正黑體 Light" panose="020B0304030504040204" pitchFamily="34" charset="-120"/>
              </a:rPr>
              <a:t>在方向知覺的迷失的</a:t>
            </a:r>
            <a:r>
              <a:rPr lang="zh-TW" altLang="en-US" sz="1200" dirty="0" smtClean="0">
                <a:latin typeface="微軟正黑體 Light" panose="020B0304030504040204" pitchFamily="34" charset="-120"/>
                <a:ea typeface="微軟正黑體 Light" panose="020B0304030504040204" pitchFamily="34" charset="-120"/>
              </a:rPr>
              <a:t>分數相對</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自行車 </a:t>
            </a:r>
            <a:r>
              <a:rPr lang="en-US" altLang="zh-TW" sz="1200" dirty="0">
                <a:latin typeface="微軟正黑體 Light" panose="020B0304030504040204" pitchFamily="34" charset="-120"/>
                <a:ea typeface="微軟正黑體 Light" panose="020B0304030504040204" pitchFamily="34" charset="-120"/>
              </a:rPr>
              <a:t>/ </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較高的原因</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但自行車測功器並不能充分回饋受測者的控制，例如轉彎時的傾斜、旋轉</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rotational)</a:t>
            </a:r>
            <a:r>
              <a:rPr lang="zh-TW" altLang="en-US" sz="1200" dirty="0" smtClean="0">
                <a:latin typeface="微軟正黑體 Light" panose="020B0304030504040204" pitchFamily="34" charset="-120"/>
                <a:ea typeface="微軟正黑體 Light" panose="020B0304030504040204" pitchFamily="34" charset="-120"/>
              </a:rPr>
              <a:t>的回饋，這些感官衝突產生的落差都是導致暈動症的原因。</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160402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Discussion</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a:t>
            </a:r>
            <a:r>
              <a:rPr lang="en-US" altLang="zh-TW" dirty="0" err="1">
                <a:effectLst>
                  <a:outerShdw blurRad="38100" dist="38100" dir="2700000" algn="tl">
                    <a:srgbClr val="000000">
                      <a:alpha val="43137"/>
                    </a:srgbClr>
                  </a:outerShdw>
                </a:effectLst>
                <a:latin typeface="Centaur" panose="02030504050205020304" pitchFamily="18" charset="0"/>
              </a:rPr>
              <a:t>Cybersickness</a:t>
            </a:r>
            <a:r>
              <a:rPr lang="en-US" altLang="zh-TW" dirty="0">
                <a:effectLst>
                  <a:outerShdw blurRad="38100" dist="38100" dir="2700000" algn="tl">
                    <a:srgbClr val="000000">
                      <a:alpha val="43137"/>
                    </a:srgbClr>
                  </a:outerShdw>
                </a:effectLst>
                <a:latin typeface="Centaur" panose="02030504050205020304" pitchFamily="18" charset="0"/>
              </a:rPr>
              <a:t> in general</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714376" y="1200150"/>
            <a:ext cx="4616672" cy="3160200"/>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zh-TW" altLang="en-US" sz="1200" dirty="0" smtClean="0">
                <a:latin typeface="微軟正黑體 Light" panose="020B0304030504040204" pitchFamily="34" charset="-120"/>
                <a:ea typeface="微軟正黑體 Light" panose="020B0304030504040204" pitchFamily="34" charset="-120"/>
              </a:rPr>
              <a:t>在使用頭戴式顯示器時，</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的分數較高。</a:t>
            </a:r>
            <a:endParaRPr lang="en-US" altLang="zh-TW" sz="1200" dirty="0" smtClean="0">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latin typeface="微軟正黑體 Light" panose="020B0304030504040204" pitchFamily="34" charset="-120"/>
                <a:ea typeface="微軟正黑體 Light" panose="020B0304030504040204" pitchFamily="34" charset="-120"/>
              </a:rPr>
              <a:t>在三種</a:t>
            </a:r>
            <a:r>
              <a:rPr lang="zh-TW" altLang="en-US" sz="1200" dirty="0" smtClean="0">
                <a:latin typeface="微軟正黑體 Light" panose="020B0304030504040204" pitchFamily="34" charset="-120"/>
                <a:ea typeface="微軟正黑體 Light" panose="020B0304030504040204" pitchFamily="34" charset="-120"/>
              </a:rPr>
              <a:t>實驗</a:t>
            </a:r>
            <a:r>
              <a:rPr lang="zh-TW" altLang="en-US" sz="1200" dirty="0" smtClean="0">
                <a:latin typeface="微軟正黑體 Light" panose="020B0304030504040204" pitchFamily="34" charset="-120"/>
                <a:ea typeface="微軟正黑體 Light" panose="020B0304030504040204" pitchFamily="34" charset="-120"/>
              </a:rPr>
              <a:t>條</a:t>
            </a:r>
            <a:r>
              <a:rPr lang="zh-TW" altLang="en-US" sz="1200" dirty="0">
                <a:latin typeface="微軟正黑體 Light" panose="020B0304030504040204" pitchFamily="34" charset="-120"/>
                <a:ea typeface="微軟正黑體 Light" panose="020B0304030504040204" pitchFamily="34" charset="-120"/>
              </a:rPr>
              <a:t>件</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分數都會</a:t>
            </a:r>
            <a:r>
              <a:rPr lang="zh-TW" altLang="en-US" sz="1200" b="1" dirty="0" smtClean="0">
                <a:latin typeface="微軟正黑體 Light" panose="020B0304030504040204" pitchFamily="34" charset="-120"/>
                <a:ea typeface="微軟正黑體 Light" panose="020B0304030504040204" pitchFamily="34" charset="-120"/>
              </a:rPr>
              <a:t>隨時間增加而增加</a:t>
            </a:r>
            <a:endParaRPr lang="en-US" altLang="zh-TW" sz="1200" b="1" dirty="0" smtClean="0">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latin typeface="微軟正黑體 Light" panose="020B0304030504040204" pitchFamily="34" charset="-120"/>
                <a:ea typeface="微軟正黑體 Light" panose="020B0304030504040204" pitchFamily="34" charset="-120"/>
              </a:rPr>
              <a:t>而實驗後，暈動症的程度並沒有顯著下降，且在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大螢幕</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的情況中，</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的分數持續增加，分數與另外兩者達到同一水平</a:t>
            </a:r>
            <a:endParaRPr lang="en-US" altLang="zh-TW" sz="1200" dirty="0" smtClean="0">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latin typeface="微軟正黑體 Light" panose="020B0304030504040204" pitchFamily="34" charset="-120"/>
                <a:ea typeface="微軟正黑體 Light" panose="020B0304030504040204" pitchFamily="34" charset="-120"/>
              </a:rPr>
              <a:t>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a:t>
            </a:r>
            <a:r>
              <a:rPr lang="en-US" altLang="zh-TW" sz="1200" dirty="0" smtClean="0">
                <a:latin typeface="微軟正黑體 Light" panose="020B0304030504040204" pitchFamily="34" charset="-120"/>
                <a:ea typeface="微軟正黑體 Light" panose="020B0304030504040204" pitchFamily="34" charset="-120"/>
              </a:rPr>
              <a:t>/HMD)</a:t>
            </a:r>
            <a:r>
              <a:rPr lang="zh-TW" altLang="en-US" sz="1200" dirty="0" smtClean="0">
                <a:latin typeface="微軟正黑體 Light" panose="020B0304030504040204" pitchFamily="34" charset="-120"/>
                <a:ea typeface="微軟正黑體 Light" panose="020B0304030504040204" pitchFamily="34" charset="-120"/>
              </a:rPr>
              <a:t>的情狀中</a:t>
            </a:r>
            <a:r>
              <a:rPr lang="zh-TW" altLang="en-US" sz="1200" dirty="0">
                <a:latin typeface="微軟正黑體 Light" panose="020B0304030504040204" pitchFamily="34" charset="-120"/>
                <a:ea typeface="微軟正黑體 Light" panose="020B0304030504040204" pitchFamily="34" charset="-120"/>
              </a:rPr>
              <a:t>，方向知覺的迷失在</a:t>
            </a:r>
            <a:r>
              <a:rPr lang="zh-TW" altLang="en-US" sz="1200" dirty="0" smtClean="0">
                <a:latin typeface="微軟正黑體 Light" panose="020B0304030504040204" pitchFamily="34" charset="-120"/>
                <a:ea typeface="微軟正黑體 Light" panose="020B0304030504040204" pitchFamily="34" charset="-120"/>
              </a:rPr>
              <a:t>實驗</a:t>
            </a:r>
            <a:r>
              <a:rPr lang="en-US" altLang="zh-TW" sz="1200" dirty="0" smtClean="0">
                <a:latin typeface="微軟正黑體 Light" panose="020B0304030504040204" pitchFamily="34" charset="-120"/>
                <a:ea typeface="微軟正黑體 Light" panose="020B0304030504040204" pitchFamily="34" charset="-120"/>
              </a:rPr>
              <a:t>3</a:t>
            </a:r>
            <a:r>
              <a:rPr lang="zh-TW" altLang="en-US" sz="1200" dirty="0" smtClean="0">
                <a:latin typeface="微軟正黑體 Light" panose="020B0304030504040204" pitchFamily="34" charset="-120"/>
                <a:ea typeface="微軟正黑體 Light" panose="020B0304030504040204" pitchFamily="34" charset="-120"/>
              </a:rPr>
              <a:t>與實驗後的測量產生大量下降</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這個結果和過往單純使用紙筆</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的分數略有不同，但因為測量時間接近，因此可以合理評估在</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時填寫量表的有效性更高。</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而分數</a:t>
            </a:r>
            <a:r>
              <a:rPr lang="zh-TW" altLang="en-US" sz="1200" dirty="0">
                <a:latin typeface="微軟正黑體 Light" panose="020B0304030504040204" pitchFamily="34" charset="-120"/>
                <a:ea typeface="微軟正黑體 Light" panose="020B0304030504040204" pitchFamily="34" charset="-120"/>
              </a:rPr>
              <a:t>可能</a:t>
            </a:r>
            <a:r>
              <a:rPr lang="zh-TW" altLang="en-US" sz="1200" dirty="0" smtClean="0">
                <a:latin typeface="微軟正黑體 Light" panose="020B0304030504040204" pitchFamily="34" charset="-120"/>
                <a:ea typeface="微軟正黑體 Light" panose="020B0304030504040204" pitchFamily="34" charset="-120"/>
              </a:rPr>
              <a:t>受到需求特性</a:t>
            </a:r>
            <a:r>
              <a:rPr lang="en-US" altLang="zh-TW" sz="1200" dirty="0" smtClean="0">
                <a:latin typeface="微軟正黑體 Light" panose="020B0304030504040204" pitchFamily="34" charset="-120"/>
                <a:ea typeface="微軟正黑體 Light" panose="020B0304030504040204" pitchFamily="34" charset="-120"/>
              </a:rPr>
              <a:t>(demand characteristics)</a:t>
            </a:r>
            <a:r>
              <a:rPr lang="zh-TW" altLang="en-US" sz="1200" dirty="0" smtClean="0">
                <a:latin typeface="微軟正黑體 Light" panose="020B0304030504040204" pitchFamily="34" charset="-120"/>
                <a:ea typeface="微軟正黑體 Light" panose="020B0304030504040204" pitchFamily="34" charset="-120"/>
              </a:rPr>
              <a:t>的影響，</a:t>
            </a:r>
            <a:r>
              <a:rPr lang="en-US" altLang="zh-TW" sz="1200" dirty="0">
                <a:latin typeface="微軟正黑體 Light" panose="020B0304030504040204" pitchFamily="34" charset="-120"/>
                <a:ea typeface="微軟正黑體 Light" panose="020B0304030504040204" pitchFamily="34" charset="-120"/>
              </a:rPr>
              <a:t>Young, </a:t>
            </a:r>
            <a:r>
              <a:rPr lang="en-US" altLang="zh-TW" sz="1200" dirty="0" err="1">
                <a:latin typeface="微軟正黑體 Light" panose="020B0304030504040204" pitchFamily="34" charset="-120"/>
                <a:ea typeface="微軟正黑體 Light" panose="020B0304030504040204" pitchFamily="34" charset="-120"/>
              </a:rPr>
              <a:t>Adelstein</a:t>
            </a:r>
            <a:r>
              <a:rPr lang="en-US" altLang="zh-TW" sz="1200" dirty="0">
                <a:latin typeface="微軟正黑體 Light" panose="020B0304030504040204" pitchFamily="34" charset="-120"/>
                <a:ea typeface="微軟正黑體 Light" panose="020B0304030504040204" pitchFamily="34" charset="-120"/>
              </a:rPr>
              <a:t> and </a:t>
            </a:r>
            <a:r>
              <a:rPr lang="en-US" altLang="zh-TW" sz="1200" dirty="0" smtClean="0">
                <a:latin typeface="微軟正黑體 Light" panose="020B0304030504040204" pitchFamily="34" charset="-120"/>
                <a:ea typeface="微軟正黑體 Light" panose="020B0304030504040204" pitchFamily="34" charset="-120"/>
              </a:rPr>
              <a:t>Ellis(2006)</a:t>
            </a:r>
            <a:r>
              <a:rPr lang="zh-TW" altLang="en-US" sz="1200" dirty="0" smtClean="0">
                <a:latin typeface="微軟正黑體 Light" panose="020B0304030504040204" pitchFamily="34" charset="-120"/>
                <a:ea typeface="微軟正黑體 Light" panose="020B0304030504040204" pitchFamily="34" charset="-120"/>
              </a:rPr>
              <a:t>觀察到若在</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體驗前進行前測，</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體驗後的</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分數較高。</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而這個研究中受測者填寫了六次</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量表，可能導致更高的分數產生</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p:txBody>
      </p:sp>
      <p:pic>
        <p:nvPicPr>
          <p:cNvPr id="5" name="Picture 2" descr="https://ars.els-cdn.com/content/image/1-s2.0-S0141938217301841-gr2_lr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1047" y="1276350"/>
            <a:ext cx="3492278"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15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Discussion</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Motion sickness history and video game usage</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在過去對於暈車、暈船的人我們認為他是較容易在</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體驗中產生暈動症的</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err="1" smtClean="0">
                <a:latin typeface="微軟正黑體 Light" panose="020B0304030504040204" pitchFamily="34" charset="-120"/>
                <a:ea typeface="微軟正黑體 Light" panose="020B0304030504040204" pitchFamily="34" charset="-120"/>
              </a:rPr>
              <a:t>Rebenitsch</a:t>
            </a:r>
            <a:r>
              <a:rPr lang="en-US" altLang="zh-TW" sz="1200" dirty="0" smtClean="0">
                <a:latin typeface="微軟正黑體 Light" panose="020B0304030504040204" pitchFamily="34" charset="-120"/>
                <a:ea typeface="微軟正黑體 Light" panose="020B0304030504040204" pitchFamily="34" charset="-120"/>
              </a:rPr>
              <a:t>, 2014 </a:t>
            </a:r>
            <a:r>
              <a:rPr lang="en-US" altLang="zh-TW" sz="1200" dirty="0">
                <a:latin typeface="微軟正黑體 Light" panose="020B0304030504040204" pitchFamily="34" charset="-120"/>
                <a:ea typeface="微軟正黑體 Light" panose="020B0304030504040204" pitchFamily="34" charset="-120"/>
              </a:rPr>
              <a:t>&amp; </a:t>
            </a:r>
            <a:r>
              <a:rPr lang="en-US" altLang="zh-TW" sz="1200" dirty="0" smtClean="0">
                <a:latin typeface="微軟正黑體 Light" panose="020B0304030504040204" pitchFamily="34" charset="-120"/>
                <a:ea typeface="微軟正黑體 Light" panose="020B0304030504040204" pitchFamily="34" charset="-120"/>
              </a:rPr>
              <a:t>Golding ,1998)</a:t>
            </a:r>
            <a:r>
              <a:rPr lang="zh-TW" altLang="en-US" sz="1200" dirty="0" smtClean="0">
                <a:latin typeface="微軟正黑體 Light" panose="020B0304030504040204" pitchFamily="34" charset="-120"/>
                <a:ea typeface="微軟正黑體 Light" panose="020B0304030504040204" pitchFamily="34" charset="-120"/>
              </a:rPr>
              <a:t>，電動遊戲的使用頻率與暈動症有相</a:t>
            </a:r>
            <a:r>
              <a:rPr lang="zh-TW" altLang="en-US" sz="1200" dirty="0">
                <a:latin typeface="微軟正黑體 Light" panose="020B0304030504040204" pitchFamily="34" charset="-120"/>
                <a:ea typeface="微軟正黑體 Light" panose="020B0304030504040204" pitchFamily="34" charset="-120"/>
              </a:rPr>
              <a:t>關</a:t>
            </a:r>
            <a:r>
              <a:rPr lang="en-US" altLang="zh-TW" sz="1200" dirty="0" smtClean="0">
                <a:latin typeface="微軟正黑體 Light" panose="020B0304030504040204" pitchFamily="34" charset="-120"/>
                <a:ea typeface="微軟正黑體 Light" panose="020B0304030504040204" pitchFamily="34" charset="-120"/>
              </a:rPr>
              <a:t>(Jaeger, </a:t>
            </a:r>
            <a:r>
              <a:rPr lang="en-US" altLang="zh-TW" sz="1200" dirty="0">
                <a:latin typeface="微軟正黑體 Light" panose="020B0304030504040204" pitchFamily="34" charset="-120"/>
                <a:ea typeface="微軟正黑體 Light" panose="020B0304030504040204" pitchFamily="34" charset="-120"/>
              </a:rPr>
              <a:t>2001 &amp;</a:t>
            </a:r>
            <a:r>
              <a:rPr lang="en-US" altLang="zh-TW" sz="1200" dirty="0" smtClean="0">
                <a:latin typeface="微軟正黑體 Light" panose="020B0304030504040204" pitchFamily="34" charset="-120"/>
                <a:ea typeface="微軟正黑體 Light" panose="020B0304030504040204" pitchFamily="34" charset="-120"/>
              </a:rPr>
              <a:t>Knight ,2006)</a:t>
            </a: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在使用自行車測功</a:t>
            </a:r>
            <a:r>
              <a:rPr lang="zh-TW" altLang="en-US" sz="1200" dirty="0">
                <a:latin typeface="微軟正黑體 Light" panose="020B0304030504040204" pitchFamily="34" charset="-120"/>
                <a:ea typeface="微軟正黑體 Light" panose="020B0304030504040204" pitchFamily="34" charset="-120"/>
              </a:rPr>
              <a:t>計</a:t>
            </a:r>
            <a:r>
              <a:rPr lang="zh-TW" altLang="en-US" sz="1200" dirty="0" smtClean="0">
                <a:latin typeface="微軟正黑體 Light" panose="020B0304030504040204" pitchFamily="34" charset="-120"/>
                <a:ea typeface="微軟正黑體 Light" panose="020B0304030504040204" pitchFamily="34" charset="-120"/>
              </a:rPr>
              <a:t>的情況下，</a:t>
            </a:r>
            <a:r>
              <a:rPr lang="zh-TW" altLang="en-US" sz="1200" dirty="0">
                <a:latin typeface="微軟正黑體 Light" panose="020B0304030504040204" pitchFamily="34" charset="-120"/>
                <a:ea typeface="微軟正黑體 Light" panose="020B0304030504040204" pitchFamily="34" charset="-120"/>
              </a:rPr>
              <a:t>暈車、</a:t>
            </a:r>
            <a:r>
              <a:rPr lang="zh-TW" altLang="en-US" sz="1200" dirty="0" smtClean="0">
                <a:latin typeface="微軟正黑體 Light" panose="020B0304030504040204" pitchFamily="34" charset="-120"/>
                <a:ea typeface="微軟正黑體 Light" panose="020B0304030504040204" pitchFamily="34" charset="-120"/>
              </a:rPr>
              <a:t>暈船的人與暈動症的發生有顯著關係</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受測者都是能熟練操作自行車的，因此直觀的控制會導正更強烈的不協調感，導致暈動症</a:t>
            </a:r>
            <a:r>
              <a:rPr lang="zh-TW" altLang="en-US" sz="1200" dirty="0" smtClean="0">
                <a:latin typeface="微軟正黑體 Light" panose="020B0304030504040204" pitchFamily="34" charset="-120"/>
                <a:ea typeface="微軟正黑體 Light" panose="020B0304030504040204" pitchFamily="34" charset="-120"/>
              </a:rPr>
              <a:t>發生</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使用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遊戲把手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 頭戴式顯示器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則與暈車暈船無關，但與電動遊戲的使用頻續呈現負相關</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使用自行車測力器就像</a:t>
            </a:r>
            <a:r>
              <a:rPr lang="zh-TW" altLang="en-US" sz="1200" dirty="0">
                <a:latin typeface="微軟正黑體 Light" panose="020B0304030504040204" pitchFamily="34" charset="-120"/>
                <a:ea typeface="微軟正黑體 Light" panose="020B0304030504040204" pitchFamily="34" charset="-120"/>
              </a:rPr>
              <a:t>騎</a:t>
            </a:r>
            <a:r>
              <a:rPr lang="zh-TW" altLang="en-US" sz="1200" dirty="0" smtClean="0">
                <a:latin typeface="微軟正黑體 Light" panose="020B0304030504040204" pitchFamily="34" charset="-120"/>
                <a:ea typeface="微軟正黑體 Light" panose="020B0304030504040204" pitchFamily="34" charset="-120"/>
              </a:rPr>
              <a:t>真正的自行車一樣，</a:t>
            </a:r>
            <a:r>
              <a:rPr lang="zh-TW" altLang="en-US" sz="1200" dirty="0">
                <a:latin typeface="微軟正黑體 Light" panose="020B0304030504040204" pitchFamily="34" charset="-120"/>
                <a:ea typeface="微軟正黑體 Light" panose="020B0304030504040204" pitchFamily="34" charset="-120"/>
              </a:rPr>
              <a:t>而</a:t>
            </a:r>
            <a:r>
              <a:rPr lang="zh-TW" altLang="en-US" sz="1200" dirty="0" smtClean="0">
                <a:latin typeface="微軟正黑體 Light" panose="020B0304030504040204" pitchFamily="34" charset="-120"/>
                <a:ea typeface="微軟正黑體 Light" panose="020B0304030504040204" pitchFamily="34" charset="-120"/>
              </a:rPr>
              <a:t>使用遊戲手把進行操作對經常使用電動遊戲的人是直觀的易於操作的，較少使用電動遊戲的人則相反，且可能帶來壓力，因為較難以操作控制自行車的方向與速度。</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是否能主動控制是降低暈動症程度的方法之一</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Chen</a:t>
            </a:r>
            <a:r>
              <a:rPr lang="en-US" altLang="zh-TW" sz="1200" dirty="0">
                <a:latin typeface="微軟正黑體 Light" panose="020B0304030504040204" pitchFamily="34" charset="-120"/>
                <a:ea typeface="微軟正黑體 Light" panose="020B0304030504040204" pitchFamily="34" charset="-120"/>
              </a:rPr>
              <a:t>, </a:t>
            </a:r>
            <a:r>
              <a:rPr lang="en-US" altLang="zh-TW" sz="1200" dirty="0" smtClean="0">
                <a:latin typeface="微軟正黑體 Light" panose="020B0304030504040204" pitchFamily="34" charset="-120"/>
                <a:ea typeface="微軟正黑體 Light" panose="020B0304030504040204" pitchFamily="34" charset="-120"/>
              </a:rPr>
              <a:t>2011 &amp; Knight, 2006)</a:t>
            </a: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85470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a:effectLst>
                  <a:outerShdw blurRad="38100" dist="38100" dir="2700000" algn="tl">
                    <a:srgbClr val="000000">
                      <a:alpha val="43137"/>
                    </a:srgbClr>
                  </a:outerShdw>
                </a:effectLst>
                <a:latin typeface="Centaur" panose="02030504050205020304" pitchFamily="18" charset="0"/>
              </a:rPr>
              <a:t>Abstract</a:t>
            </a:r>
            <a:endParaRPr dirty="0">
              <a:effectLst>
                <a:outerShdw blurRad="38100" dist="38100" dir="2700000" algn="tl">
                  <a:srgbClr val="000000">
                    <a:alpha val="43137"/>
                  </a:srgbClr>
                </a:outerShdw>
              </a:effectLst>
              <a:latin typeface="Centaur" panose="02030504050205020304" pitchFamily="18" charset="0"/>
            </a:endParaRPr>
          </a:p>
        </p:txBody>
      </p:sp>
      <p:sp>
        <p:nvSpPr>
          <p:cNvPr id="67"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動暈</a:t>
            </a:r>
            <a:r>
              <a:rPr lang="zh-TW" altLang="en-US" sz="1200" dirty="0" smtClean="0">
                <a:latin typeface="微軟正黑體 Light" panose="020B0304030504040204" pitchFamily="34" charset="-120"/>
                <a:ea typeface="微軟正黑體 Light" panose="020B0304030504040204" pitchFamily="34" charset="-120"/>
              </a:rPr>
              <a:t>症</a:t>
            </a:r>
            <a:r>
              <a:rPr lang="en-US" altLang="zh-TW" sz="1200" dirty="0" smtClean="0">
                <a:latin typeface="微軟正黑體 Light" panose="020B0304030504040204" pitchFamily="34" charset="-120"/>
                <a:ea typeface="微軟正黑體 Light" panose="020B0304030504040204" pitchFamily="34" charset="-120"/>
              </a:rPr>
              <a:t>(Cyber</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sickness)</a:t>
            </a:r>
            <a:r>
              <a:rPr lang="zh-TW" altLang="en-US" sz="1200" dirty="0" smtClean="0">
                <a:latin typeface="微軟正黑體 Light" panose="020B0304030504040204" pitchFamily="34" charset="-120"/>
                <a:ea typeface="微軟正黑體 Light" panose="020B0304030504040204" pitchFamily="34" charset="-120"/>
              </a:rPr>
              <a:t>是在使</a:t>
            </a:r>
            <a:r>
              <a:rPr lang="zh-TW" altLang="en-US" sz="1200" dirty="0">
                <a:latin typeface="微軟正黑體 Light" panose="020B0304030504040204" pitchFamily="34" charset="-120"/>
                <a:ea typeface="微軟正黑體 Light" panose="020B0304030504040204" pitchFamily="34" charset="-120"/>
              </a:rPr>
              <a:t>用</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時經常發生的問題，狀況和暈車、暈船相似，會產生頭暈和噁心的情形。</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的顯示類型與不同的運動控制對暈動症的影響研究稀少或具有爭議</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在這個實驗中，受測者被要求在虛擬島嶼操作虛擬自行車</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受測者會裝置頭戴式顯示器</a:t>
            </a:r>
            <a:r>
              <a:rPr lang="en-US" altLang="zh-TW" sz="1200" dirty="0" smtClean="0">
                <a:latin typeface="微軟正黑體 Light" panose="020B0304030504040204" pitchFamily="34" charset="-120"/>
                <a:ea typeface="微軟正黑體 Light" panose="020B0304030504040204" pitchFamily="34" charset="-120"/>
              </a:rPr>
              <a:t>(head-mounted display, HMD</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或觀看大型電腦螢幕</a:t>
            </a:r>
            <a:r>
              <a:rPr lang="zh-TW" altLang="en-US" sz="1200" dirty="0">
                <a:latin typeface="微軟正黑體 Light" panose="020B0304030504040204" pitchFamily="34" charset="-120"/>
                <a:ea typeface="微軟正黑體 Light" panose="020B0304030504040204" pitchFamily="34" charset="-120"/>
              </a:rPr>
              <a:t>的</a:t>
            </a:r>
            <a:r>
              <a:rPr lang="zh-TW" altLang="en-US" sz="1200" dirty="0" smtClean="0">
                <a:latin typeface="微軟正黑體 Light" panose="020B0304030504040204" pitchFamily="34" charset="-120"/>
                <a:ea typeface="微軟正黑體 Light" panose="020B0304030504040204" pitchFamily="34" charset="-120"/>
              </a:rPr>
              <a:t>虛擬</a:t>
            </a:r>
            <a:r>
              <a:rPr lang="zh-TW" altLang="en-US" sz="1200" dirty="0">
                <a:latin typeface="微軟正黑體 Light" panose="020B0304030504040204" pitchFamily="34" charset="-120"/>
                <a:ea typeface="微軟正黑體 Light" panose="020B0304030504040204" pitchFamily="34" charset="-120"/>
              </a:rPr>
              <a:t>實境（</a:t>
            </a:r>
            <a:r>
              <a:rPr lang="en-US" altLang="zh-TW" sz="1200" dirty="0">
                <a:latin typeface="微軟正黑體 Light" panose="020B0304030504040204" pitchFamily="34" charset="-120"/>
                <a:ea typeface="微軟正黑體 Light" panose="020B0304030504040204" pitchFamily="34" charset="-120"/>
              </a:rPr>
              <a:t>virtual reality, VR</a:t>
            </a:r>
            <a:r>
              <a:rPr lang="zh-TW" altLang="en-US"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畫面，使用遊戲手</a:t>
            </a:r>
            <a:r>
              <a:rPr lang="zh-TW" altLang="en-US" sz="1200" dirty="0">
                <a:latin typeface="微軟正黑體 Light" panose="020B0304030504040204" pitchFamily="34" charset="-120"/>
                <a:ea typeface="微軟正黑體 Light" panose="020B0304030504040204" pitchFamily="34" charset="-120"/>
              </a:rPr>
              <a:t>把</a:t>
            </a:r>
            <a:r>
              <a:rPr lang="zh-TW" altLang="en-US" sz="1200" dirty="0" smtClean="0">
                <a:latin typeface="微軟正黑體 Light" panose="020B0304030504040204" pitchFamily="34" charset="-120"/>
                <a:ea typeface="微軟正黑體 Light" panose="020B0304030504040204" pitchFamily="34" charset="-120"/>
              </a:rPr>
              <a:t>或自行車測</a:t>
            </a:r>
            <a:r>
              <a:rPr lang="zh-TW" altLang="en-US" sz="1200" dirty="0">
                <a:latin typeface="微軟正黑體 Light" panose="020B0304030504040204" pitchFamily="34" charset="-120"/>
                <a:ea typeface="微軟正黑體 Light" panose="020B0304030504040204" pitchFamily="34" charset="-120"/>
              </a:rPr>
              <a:t>功</a:t>
            </a:r>
            <a:r>
              <a:rPr lang="zh-TW" altLang="en-US" sz="1200" dirty="0" smtClean="0">
                <a:latin typeface="微軟正黑體 Light" panose="020B0304030504040204" pitchFamily="34" charset="-120"/>
                <a:ea typeface="微軟正黑體 Light" panose="020B0304030504040204" pitchFamily="34" charset="-120"/>
              </a:rPr>
              <a:t>器進行自行車的</a:t>
            </a:r>
            <a:r>
              <a:rPr lang="zh-TW" altLang="en-US" sz="1200" dirty="0">
                <a:latin typeface="微軟正黑體 Light" panose="020B0304030504040204" pitchFamily="34" charset="-120"/>
                <a:ea typeface="微軟正黑體 Light" panose="020B0304030504040204" pitchFamily="34" charset="-120"/>
              </a:rPr>
              <a:t>控制</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每種實驗條件會有</a:t>
            </a:r>
            <a:r>
              <a:rPr lang="en-US" altLang="zh-TW" sz="1200" dirty="0" smtClean="0">
                <a:latin typeface="微軟正黑體 Light" panose="020B0304030504040204" pitchFamily="34" charset="-120"/>
                <a:ea typeface="微軟正黑體 Light" panose="020B0304030504040204" pitchFamily="34" charset="-120"/>
              </a:rPr>
              <a:t>20</a:t>
            </a:r>
            <a:r>
              <a:rPr lang="zh-TW" altLang="en-US" sz="1200" dirty="0" smtClean="0">
                <a:latin typeface="微軟正黑體 Light" panose="020B0304030504040204" pitchFamily="34" charset="-120"/>
                <a:ea typeface="微軟正黑體 Light" panose="020B0304030504040204" pitchFamily="34" charset="-120"/>
              </a:rPr>
              <a:t>位受測者</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a:t>
            </a:r>
            <a:r>
              <a:rPr lang="zh-TW" altLang="en-US" sz="1200" dirty="0">
                <a:latin typeface="微軟正黑體 Light" panose="020B0304030504040204" pitchFamily="34" charset="-120"/>
                <a:ea typeface="微軟正黑體 Light" panose="020B0304030504040204" pitchFamily="34" charset="-120"/>
              </a:rPr>
              <a:t>測功器</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a:t>
            </a:r>
            <a:r>
              <a:rPr lang="zh-TW" altLang="en-US" sz="1200" dirty="0" smtClean="0">
                <a:latin typeface="微軟正黑體 Light" panose="020B0304030504040204" pitchFamily="34" charset="-120"/>
                <a:ea typeface="微軟正黑體 Light" panose="020B0304030504040204" pitchFamily="34" charset="-120"/>
              </a:rPr>
              <a:t>顯示器</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a:t>
            </a:r>
            <a:r>
              <a:rPr lang="zh-TW" altLang="en-US" sz="1200" dirty="0" smtClean="0">
                <a:latin typeface="微軟正黑體 Light" panose="020B0304030504040204" pitchFamily="34" charset="-120"/>
                <a:ea typeface="微軟正黑體 Light" panose="020B0304030504040204" pitchFamily="34" charset="-120"/>
              </a:rPr>
              <a:t>顯示器</a:t>
            </a:r>
            <a:r>
              <a:rPr lang="en-US" altLang="zh-TW" sz="1200" dirty="0" smtClean="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a:t>
            </a:r>
            <a:r>
              <a:rPr lang="zh-TW" altLang="en-US" sz="1200" dirty="0">
                <a:latin typeface="微軟正黑體 Light" panose="020B0304030504040204" pitchFamily="34" charset="-120"/>
                <a:ea typeface="微軟正黑體 Light" panose="020B0304030504040204" pitchFamily="34" charset="-120"/>
              </a:rPr>
              <a:t>測</a:t>
            </a:r>
            <a:r>
              <a:rPr lang="zh-TW" altLang="en-US" sz="1200" dirty="0" smtClean="0">
                <a:latin typeface="微軟正黑體 Light" panose="020B0304030504040204" pitchFamily="34" charset="-120"/>
                <a:ea typeface="微軟正黑體 Light" panose="020B0304030504040204" pitchFamily="34" charset="-120"/>
              </a:rPr>
              <a:t>功器</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大型電腦</a:t>
            </a:r>
            <a:r>
              <a:rPr lang="zh-TW" altLang="en-US" sz="1200" dirty="0" smtClean="0">
                <a:latin typeface="微軟正黑體 Light" panose="020B0304030504040204" pitchFamily="34" charset="-120"/>
                <a:ea typeface="微軟正黑體 Light" panose="020B0304030504040204" pitchFamily="34" charset="-120"/>
              </a:rPr>
              <a:t>螢幕</a:t>
            </a:r>
            <a:r>
              <a:rPr lang="en-US" altLang="zh-TW" sz="1200" dirty="0" smtClean="0">
                <a:latin typeface="微軟正黑體 Light" panose="020B0304030504040204" pitchFamily="34" charset="-120"/>
                <a:ea typeface="微軟正黑體 Light" panose="020B0304030504040204" pitchFamily="34" charset="-120"/>
              </a:rPr>
              <a:t>)</a:t>
            </a: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在實驗之前、期間與之後，會使用</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評估三種不同條件下的受測者生理感受，</a:t>
            </a:r>
            <a:endParaRPr lang="zh-TW" altLang="en-US" sz="1200" dirty="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結果顯示頭</a:t>
            </a:r>
            <a:r>
              <a:rPr lang="zh-TW" altLang="en-US" sz="1200" dirty="0">
                <a:latin typeface="微軟正黑體 Light" panose="020B0304030504040204" pitchFamily="34" charset="-120"/>
                <a:ea typeface="微軟正黑體 Light" panose="020B0304030504040204" pitchFamily="34" charset="-120"/>
              </a:rPr>
              <a:t>戴式</a:t>
            </a:r>
            <a:r>
              <a:rPr lang="zh-TW" altLang="en-US" sz="1200" dirty="0" smtClean="0">
                <a:latin typeface="微軟正黑體 Light" panose="020B0304030504040204" pitchFamily="34" charset="-120"/>
                <a:ea typeface="微軟正黑體 Light" panose="020B0304030504040204" pitchFamily="34" charset="-120"/>
              </a:rPr>
              <a:t>顯示器產生的動暈症發生率大於大型螢幕，而不同的控制器沒有差異</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a:t>
            </a:r>
            <a:r>
              <a:rPr lang="en-US" altLang="zh-TW" sz="1200" dirty="0">
                <a:latin typeface="微軟正黑體 Light" panose="020B0304030504040204" pitchFamily="34" charset="-120"/>
                <a:ea typeface="微軟正黑體 Light" panose="020B0304030504040204" pitchFamily="34" charset="-120"/>
              </a:rPr>
              <a:t>Pearson correlation coefficients</a:t>
            </a:r>
            <a:r>
              <a:rPr lang="zh-TW" altLang="en-US" sz="1200" dirty="0" smtClean="0">
                <a:latin typeface="微軟正黑體 Light" panose="020B0304030504040204" pitchFamily="34" charset="-120"/>
                <a:ea typeface="微軟正黑體 Light" panose="020B0304030504040204" pitchFamily="34" charset="-120"/>
              </a:rPr>
              <a:t>分析發現，在使用自行車測功器的情況下，</a:t>
            </a:r>
            <a:r>
              <a:rPr lang="en-US" altLang="zh-TW" sz="1200" dirty="0" smtClean="0">
                <a:latin typeface="微軟正黑體 Light" panose="020B0304030504040204" pitchFamily="34" charset="-120"/>
                <a:ea typeface="微軟正黑體 Light" panose="020B0304030504040204" pitchFamily="34" charset="-120"/>
              </a:rPr>
              <a:t>SSQ</a:t>
            </a:r>
            <a:r>
              <a:rPr lang="zh-TW" altLang="en-US" sz="1200" dirty="0" smtClean="0">
                <a:latin typeface="微軟正黑體 Light" panose="020B0304030504040204" pitchFamily="34" charset="-120"/>
                <a:ea typeface="微軟正黑體 Light" panose="020B0304030504040204" pitchFamily="34" charset="-120"/>
              </a:rPr>
              <a:t>分數與自身敏感度存在顯著關係</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而</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遊戲手把 </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smtClean="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與使用電動遊戲的頻率有顯著負相關</a:t>
            </a:r>
            <a:endParaRPr dirty="0">
              <a:solidFill>
                <a:srgbClr val="7C7F91"/>
              </a:solidFill>
              <a:latin typeface="微軟正黑體 Light" panose="020B0304030504040204" pitchFamily="34" charset="-120"/>
              <a:ea typeface="微軟正黑體 Light" panose="020B0304030504040204" pitchFamily="34" charset="-120"/>
            </a:endParaRPr>
          </a:p>
        </p:txBody>
      </p:sp>
      <p:sp>
        <p:nvSpPr>
          <p:cNvPr id="69" name="Google Shape;69;p13"/>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a:effectLst>
                  <a:outerShdw blurRad="38100" dist="38100" dir="2700000" algn="tl">
                    <a:srgbClr val="000000">
                      <a:alpha val="43137"/>
                    </a:srgbClr>
                  </a:outerShdw>
                </a:effectLst>
                <a:latin typeface="Centaur" panose="02030504050205020304" pitchFamily="18" charset="0"/>
              </a:rPr>
              <a:t>Conclusion</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研究證實頭戴式顯示器比起大螢幕更容易產生暈動症發生</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err="1" smtClean="0">
                <a:latin typeface="微軟正黑體 Light" panose="020B0304030504040204" pitchFamily="34" charset="-120"/>
                <a:ea typeface="微軟正黑體 Light" panose="020B0304030504040204" pitchFamily="34" charset="-120"/>
              </a:rPr>
              <a:t>Sharples</a:t>
            </a:r>
            <a:r>
              <a:rPr lang="en-US" altLang="zh-TW" sz="1200" dirty="0" smtClean="0">
                <a:latin typeface="微軟正黑體 Light" panose="020B0304030504040204" pitchFamily="34" charset="-120"/>
                <a:ea typeface="微軟正黑體 Light" panose="020B0304030504040204" pitchFamily="34" charset="-120"/>
              </a:rPr>
              <a:t>, 2008)</a:t>
            </a: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但無法確認先進的運動控制</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自行車測功計</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能比一般的運動控制器減少暈動症的發生</a:t>
            </a:r>
            <a:r>
              <a:rPr lang="en-US" altLang="zh-TW" sz="1200" dirty="0">
                <a:latin typeface="微軟正黑體 Light" panose="020B0304030504040204" pitchFamily="34" charset="-120"/>
                <a:ea typeface="微軟正黑體 Light" panose="020B0304030504040204" pitchFamily="34" charset="-120"/>
              </a:rPr>
              <a:t>(</a:t>
            </a:r>
            <a:r>
              <a:rPr lang="en-US" altLang="zh-TW" sz="1200" dirty="0" smtClean="0">
                <a:latin typeface="微軟正黑體 Light" panose="020B0304030504040204" pitchFamily="34" charset="-120"/>
                <a:ea typeface="微軟正黑體 Light" panose="020B0304030504040204" pitchFamily="34" charset="-120"/>
              </a:rPr>
              <a:t>Jaeger</a:t>
            </a:r>
            <a:r>
              <a:rPr lang="en-US" altLang="zh-TW" sz="1200" dirty="0">
                <a:latin typeface="微軟正黑體 Light" panose="020B0304030504040204" pitchFamily="34" charset="-120"/>
                <a:ea typeface="微軟正黑體 Light" panose="020B0304030504040204" pitchFamily="34" charset="-120"/>
              </a:rPr>
              <a:t>, </a:t>
            </a:r>
            <a:r>
              <a:rPr lang="en-US" altLang="zh-TW" sz="1200" dirty="0" smtClean="0">
                <a:latin typeface="微軟正黑體 Light" panose="020B0304030504040204" pitchFamily="34" charset="-120"/>
                <a:ea typeface="微軟正黑體 Light" panose="020B0304030504040204" pitchFamily="34" charset="-120"/>
              </a:rPr>
              <a:t>2001&amp;Llorach 2014)</a:t>
            </a:r>
          </a:p>
          <a:p>
            <a:pPr mar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而是否容易暈車與電動遊戲的使用頻率，這提供給</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遊戲設計運動控制裝備改善參數</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結果也進一步證明，</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環境的使用者須進行更謹慎的身體評估</a:t>
            </a:r>
            <a:endParaRPr lang="en-US" altLang="zh-TW" sz="12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58365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a:effectLst>
                  <a:outerShdw blurRad="38100" dist="38100" dir="2700000" algn="tl">
                    <a:srgbClr val="000000">
                      <a:alpha val="43137"/>
                    </a:srgbClr>
                  </a:outerShdw>
                </a:effectLst>
                <a:latin typeface="Centaur" panose="02030504050205020304" pitchFamily="18" charset="0"/>
              </a:rPr>
              <a:t>Introduction</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和</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a:latin typeface="微軟正黑體 Light" panose="020B0304030504040204" pitchFamily="34" charset="-120"/>
                <a:ea typeface="微軟正黑體 Light" panose="020B0304030504040204" pitchFamily="34" charset="-120"/>
              </a:rPr>
              <a:t>HMD</a:t>
            </a:r>
            <a:r>
              <a:rPr lang="zh-TW" altLang="en-US" sz="1200" dirty="0" smtClean="0">
                <a:latin typeface="微軟正黑體 Light" panose="020B0304030504040204" pitchFamily="34" charset="-120"/>
                <a:ea typeface="微軟正黑體 Light" panose="020B0304030504040204" pitchFamily="34" charset="-120"/>
              </a:rPr>
              <a:t>）隨著成本降低與技術的改進越來越普及於消費市場</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但技術的改進並沒有解決</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a:latin typeface="微軟正黑體 Light" panose="020B0304030504040204" pitchFamily="34" charset="-120"/>
                <a:ea typeface="微軟正黑體 Light" panose="020B0304030504040204" pitchFamily="34" charset="-120"/>
              </a:rPr>
              <a:t>體驗帶來的暈眩與噁心感</a:t>
            </a:r>
            <a:r>
              <a:rPr lang="zh-TW" altLang="en-US" sz="1200" dirty="0" smtClean="0">
                <a:latin typeface="微軟正黑體 Light" panose="020B0304030504040204" pitchFamily="34" charset="-120"/>
                <a:ea typeface="微軟正黑體 Light" panose="020B0304030504040204" pitchFamily="34" charset="-120"/>
              </a:rPr>
              <a:t>，這是由</a:t>
            </a:r>
            <a:r>
              <a:rPr lang="zh-TW" altLang="en-US" sz="1200" dirty="0">
                <a:latin typeface="微軟正黑體 Light" panose="020B0304030504040204" pitchFamily="34" charset="-120"/>
                <a:ea typeface="微軟正黑體 Light" panose="020B0304030504040204" pitchFamily="34" charset="-120"/>
              </a:rPr>
              <a:t>於</a:t>
            </a:r>
            <a:r>
              <a:rPr lang="zh-TW" altLang="en-US" sz="1200" dirty="0" smtClean="0">
                <a:latin typeface="微軟正黑體 Light" panose="020B0304030504040204" pitchFamily="34" charset="-120"/>
                <a:ea typeface="微軟正黑體 Light" panose="020B0304030504040204" pitchFamily="34" charset="-120"/>
              </a:rPr>
              <a:t>視覺</a:t>
            </a:r>
            <a:r>
              <a:rPr lang="zh-TW" altLang="en-US" sz="1200" dirty="0">
                <a:latin typeface="微軟正黑體 Light" panose="020B0304030504040204" pitchFamily="34" charset="-120"/>
                <a:ea typeface="微軟正黑體 Light" panose="020B0304030504040204" pitchFamily="34" charset="-120"/>
              </a:rPr>
              <a:t>和前庭</a:t>
            </a:r>
            <a:r>
              <a:rPr lang="zh-TW" altLang="en-US" sz="1200" dirty="0" smtClean="0">
                <a:latin typeface="微軟正黑體 Light" panose="020B0304030504040204" pitchFamily="34" charset="-120"/>
                <a:ea typeface="微軟正黑體 Light" panose="020B0304030504040204" pitchFamily="34" charset="-120"/>
              </a:rPr>
              <a:t>系統</a:t>
            </a:r>
            <a:r>
              <a:rPr lang="en-US" altLang="zh-TW" sz="1200" dirty="0">
                <a:latin typeface="微軟正黑體 Light" panose="020B0304030504040204" pitchFamily="34" charset="-120"/>
                <a:ea typeface="微軟正黑體 Light" panose="020B0304030504040204" pitchFamily="34" charset="-120"/>
              </a:rPr>
              <a:t>(vestibular </a:t>
            </a:r>
            <a:r>
              <a:rPr lang="en-US" altLang="zh-TW" sz="1200" dirty="0" smtClean="0">
                <a:latin typeface="微軟正黑體 Light" panose="020B0304030504040204" pitchFamily="34" charset="-120"/>
                <a:ea typeface="微軟正黑體 Light" panose="020B0304030504040204" pitchFamily="34" charset="-120"/>
              </a:rPr>
              <a:t>systems)</a:t>
            </a:r>
            <a:r>
              <a:rPr lang="zh-TW" altLang="en-US" sz="1200" dirty="0" smtClean="0">
                <a:latin typeface="微軟正黑體 Light" panose="020B0304030504040204" pitchFamily="34" charset="-120"/>
                <a:ea typeface="微軟正黑體 Light" panose="020B0304030504040204" pitchFamily="34" charset="-120"/>
              </a:rPr>
              <a:t>感受不一致產生的衝突反應，這樣由</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體驗帶來的不適感稱為動</a:t>
            </a:r>
            <a:r>
              <a:rPr lang="zh-TW" altLang="en-US" sz="1200" dirty="0">
                <a:latin typeface="微軟正黑體 Light" panose="020B0304030504040204" pitchFamily="34" charset="-120"/>
                <a:ea typeface="微軟正黑體 Light" panose="020B0304030504040204" pitchFamily="34" charset="-120"/>
              </a:rPr>
              <a:t>暈</a:t>
            </a:r>
            <a:r>
              <a:rPr lang="zh-TW" altLang="en-US" sz="1200" dirty="0" smtClean="0">
                <a:latin typeface="微軟正黑體 Light" panose="020B0304030504040204" pitchFamily="34" charset="-120"/>
                <a:ea typeface="微軟正黑體 Light" panose="020B0304030504040204" pitchFamily="34" charset="-120"/>
              </a:rPr>
              <a:t>症</a:t>
            </a:r>
            <a:r>
              <a:rPr lang="en-US" altLang="zh-TW" sz="1200" dirty="0" smtClean="0">
                <a:latin typeface="微軟正黑體 Light" panose="020B0304030504040204" pitchFamily="34" charset="-120"/>
                <a:ea typeface="微軟正黑體 Light" panose="020B0304030504040204" pitchFamily="34" charset="-120"/>
              </a:rPr>
              <a:t>(</a:t>
            </a:r>
            <a:r>
              <a:rPr lang="en-US" altLang="zh-TW" sz="1200" dirty="0" err="1">
                <a:latin typeface="微軟正黑體 Light" panose="020B0304030504040204" pitchFamily="34" charset="-120"/>
                <a:ea typeface="微軟正黑體 Light" panose="020B0304030504040204" pitchFamily="34" charset="-120"/>
              </a:rPr>
              <a:t>cybersickness</a:t>
            </a:r>
            <a:r>
              <a:rPr lang="en-US" altLang="zh-TW" sz="1200" dirty="0" smtClean="0">
                <a:latin typeface="微軟正黑體 Light" panose="020B0304030504040204" pitchFamily="34" charset="-120"/>
                <a:ea typeface="微軟正黑體 Light" panose="020B0304030504040204" pitchFamily="34" charset="-120"/>
              </a:rPr>
              <a:t>)</a:t>
            </a:r>
          </a:p>
          <a:p>
            <a:pPr marL="0" lv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在不同的研究中，動暈症的發生率介於</a:t>
            </a:r>
            <a:r>
              <a:rPr lang="en-US" altLang="zh-TW" sz="1200" dirty="0" smtClean="0">
                <a:latin typeface="微軟正黑體 Light" panose="020B0304030504040204" pitchFamily="34" charset="-120"/>
                <a:ea typeface="微軟正黑體 Light" panose="020B0304030504040204" pitchFamily="34" charset="-120"/>
              </a:rPr>
              <a:t>35%~79%</a:t>
            </a:r>
            <a:r>
              <a:rPr lang="zh-TW" altLang="en-US" sz="1200" dirty="0" smtClean="0">
                <a:latin typeface="微軟正黑體 Light" panose="020B0304030504040204" pitchFamily="34" charset="-120"/>
                <a:ea typeface="微軟正黑體 Light" panose="020B0304030504040204" pitchFamily="34" charset="-120"/>
              </a:rPr>
              <a:t>，差異可能來自於不同</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的顯示裝置</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a:latin typeface="微軟正黑體 Light" panose="020B0304030504040204" pitchFamily="34" charset="-120"/>
                <a:ea typeface="微軟正黑體 Light" panose="020B0304030504040204" pitchFamily="34" charset="-120"/>
              </a:rPr>
              <a:t>Chen, Dong, </a:t>
            </a:r>
            <a:r>
              <a:rPr lang="en-US" altLang="zh-TW" sz="1200" dirty="0" err="1">
                <a:latin typeface="微軟正黑體 Light" panose="020B0304030504040204" pitchFamily="34" charset="-120"/>
                <a:ea typeface="微軟正黑體 Light" panose="020B0304030504040204" pitchFamily="34" charset="-120"/>
              </a:rPr>
              <a:t>Hagstrom</a:t>
            </a:r>
            <a:r>
              <a:rPr lang="en-US" altLang="zh-TW" sz="1200" dirty="0">
                <a:latin typeface="微軟正黑體 Light" panose="020B0304030504040204" pitchFamily="34" charset="-120"/>
                <a:ea typeface="微軟正黑體 Light" panose="020B0304030504040204" pitchFamily="34" charset="-120"/>
              </a:rPr>
              <a:t> and </a:t>
            </a:r>
            <a:r>
              <a:rPr lang="en-US" altLang="zh-TW" sz="1200" dirty="0" err="1" smtClean="0">
                <a:latin typeface="微軟正黑體 Light" panose="020B0304030504040204" pitchFamily="34" charset="-120"/>
                <a:ea typeface="微軟正黑體 Light" panose="020B0304030504040204" pitchFamily="34" charset="-120"/>
              </a:rPr>
              <a:t>Stoffregen</a:t>
            </a:r>
            <a:r>
              <a:rPr lang="en-US" altLang="zh-TW" sz="1200" dirty="0" smtClean="0">
                <a:latin typeface="微軟正黑體 Light" panose="020B0304030504040204" pitchFamily="34" charset="-120"/>
                <a:ea typeface="微軟正黑體 Light" panose="020B0304030504040204" pitchFamily="34" charset="-120"/>
              </a:rPr>
              <a:t>(2011) </a:t>
            </a:r>
            <a:r>
              <a:rPr lang="zh-TW" altLang="en-US" sz="1200" dirty="0" smtClean="0">
                <a:latin typeface="微軟正黑體 Light" panose="020B0304030504040204" pitchFamily="34" charset="-120"/>
                <a:ea typeface="微軟正黑體 Light" panose="020B0304030504040204" pitchFamily="34" charset="-120"/>
              </a:rPr>
              <a:t>使用</a:t>
            </a:r>
            <a:r>
              <a:rPr lang="zh-TW" altLang="en-US" sz="1200" dirty="0">
                <a:latin typeface="微軟正黑體 Light" panose="020B0304030504040204" pitchFamily="34" charset="-120"/>
                <a:ea typeface="微軟正黑體 Light" panose="020B0304030504040204" pitchFamily="34" charset="-120"/>
              </a:rPr>
              <a:t>大型電視屏</a:t>
            </a:r>
            <a:r>
              <a:rPr lang="zh-TW" altLang="en-US" sz="1200" dirty="0" smtClean="0">
                <a:latin typeface="微軟正黑體 Light" panose="020B0304030504040204" pitchFamily="34" charset="-120"/>
                <a:ea typeface="微軟正黑體 Light" panose="020B0304030504040204" pitchFamily="34" charset="-120"/>
              </a:rPr>
              <a:t>幕</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pl-PL" altLang="zh-TW" sz="1200" dirty="0" smtClean="0">
                <a:latin typeface="微軟正黑體 Light" panose="020B0304030504040204" pitchFamily="34" charset="-120"/>
                <a:ea typeface="微軟正黑體 Light" panose="020B0304030504040204" pitchFamily="34" charset="-120"/>
              </a:rPr>
              <a:t>Kim</a:t>
            </a:r>
            <a:r>
              <a:rPr lang="pl-PL" altLang="zh-TW" sz="1200" dirty="0">
                <a:latin typeface="微軟正黑體 Light" panose="020B0304030504040204" pitchFamily="34" charset="-120"/>
                <a:ea typeface="微軟正黑體 Light" panose="020B0304030504040204" pitchFamily="34" charset="-120"/>
              </a:rPr>
              <a:t>, Kim, Kim, Ko and </a:t>
            </a:r>
            <a:r>
              <a:rPr lang="pl-PL" altLang="zh-TW" sz="1200" dirty="0" smtClean="0">
                <a:latin typeface="微軟正黑體 Light" panose="020B0304030504040204" pitchFamily="34" charset="-120"/>
                <a:ea typeface="微軟正黑體 Light" panose="020B0304030504040204" pitchFamily="34" charset="-120"/>
              </a:rPr>
              <a:t>Kim</a:t>
            </a:r>
            <a:r>
              <a:rPr lang="en-US" altLang="zh-TW" sz="1200" dirty="0" smtClean="0">
                <a:latin typeface="微軟正黑體 Light" panose="020B0304030504040204" pitchFamily="34" charset="-120"/>
                <a:ea typeface="微軟正黑體 Light" panose="020B0304030504040204" pitchFamily="34" charset="-120"/>
              </a:rPr>
              <a:t>(2005) </a:t>
            </a:r>
            <a:r>
              <a:rPr lang="zh-TW" altLang="en-US" sz="1200" dirty="0" smtClean="0">
                <a:latin typeface="微軟正黑體 Light" panose="020B0304030504040204" pitchFamily="34" charset="-120"/>
                <a:ea typeface="微軟正黑體 Light" panose="020B0304030504040204" pitchFamily="34" charset="-120"/>
              </a:rPr>
              <a:t>利用</a:t>
            </a:r>
            <a:r>
              <a:rPr lang="zh-TW" altLang="en-US" sz="1200" dirty="0">
                <a:latin typeface="微軟正黑體 Light" panose="020B0304030504040204" pitchFamily="34" charset="-120"/>
                <a:ea typeface="微軟正黑體 Light" panose="020B0304030504040204" pitchFamily="34" charset="-120"/>
              </a:rPr>
              <a:t>了一種不太常見但更身歷其境的</a:t>
            </a:r>
            <a:r>
              <a:rPr lang="zh-TW" altLang="en-US" sz="1200" dirty="0" smtClean="0">
                <a:latin typeface="微軟正黑體 Light" panose="020B0304030504040204" pitchFamily="34" charset="-120"/>
                <a:ea typeface="微軟正黑體 Light" panose="020B0304030504040204" pitchFamily="34" charset="-120"/>
              </a:rPr>
              <a:t>的</a:t>
            </a:r>
            <a:r>
              <a:rPr lang="zh-TW" altLang="en-US" sz="1200" dirty="0">
                <a:latin typeface="微軟正黑體 Light" panose="020B0304030504040204" pitchFamily="34" charset="-120"/>
                <a:ea typeface="微軟正黑體 Light" panose="020B0304030504040204" pitchFamily="34" charset="-120"/>
              </a:rPr>
              <a:t>電腦</a:t>
            </a:r>
            <a:r>
              <a:rPr lang="zh-TW" altLang="en-US" sz="1200" dirty="0" smtClean="0">
                <a:latin typeface="微軟正黑體 Light" panose="020B0304030504040204" pitchFamily="34" charset="-120"/>
                <a:ea typeface="微軟正黑體 Light" panose="020B0304030504040204" pitchFamily="34" charset="-120"/>
              </a:rPr>
              <a:t>輔助</a:t>
            </a:r>
            <a:r>
              <a:rPr lang="zh-TW" altLang="en-US" sz="1200" dirty="0">
                <a:latin typeface="微軟正黑體 Light" panose="020B0304030504040204" pitchFamily="34" charset="-120"/>
                <a:ea typeface="微軟正黑體 Light" panose="020B0304030504040204" pitchFamily="34" charset="-120"/>
              </a:rPr>
              <a:t>虛擬環境</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computer-aided virtual </a:t>
            </a:r>
            <a:r>
              <a:rPr lang="en-US" altLang="zh-TW" sz="1200" dirty="0" smtClean="0">
                <a:latin typeface="微軟正黑體 Light" panose="020B0304030504040204" pitchFamily="34" charset="-120"/>
                <a:ea typeface="微軟正黑體 Light" panose="020B0304030504040204" pitchFamily="34" charset="-120"/>
              </a:rPr>
              <a:t>environment, CAVE</a:t>
            </a:r>
            <a:r>
              <a:rPr lang="zh-TW" altLang="en-US"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且</a:t>
            </a:r>
            <a:r>
              <a:rPr lang="zh-TW" altLang="en-US" sz="1200" dirty="0" smtClean="0">
                <a:latin typeface="微軟正黑體 Light" panose="020B0304030504040204" pitchFamily="34" charset="-120"/>
                <a:ea typeface="微軟正黑體 Light" panose="020B0304030504040204" pitchFamily="34" charset="-120"/>
              </a:rPr>
              <a:t>已被</a:t>
            </a:r>
            <a:r>
              <a:rPr lang="zh-TW" altLang="en-US" sz="1200" dirty="0">
                <a:latin typeface="微軟正黑體 Light" panose="020B0304030504040204" pitchFamily="34" charset="-120"/>
                <a:ea typeface="微軟正黑體 Light" panose="020B0304030504040204" pitchFamily="34" charset="-120"/>
              </a:rPr>
              <a:t>證明比同一</a:t>
            </a:r>
            <a:r>
              <a:rPr lang="zh-TW" altLang="en-US" sz="1200" dirty="0" smtClean="0">
                <a:latin typeface="微軟正黑體 Light" panose="020B0304030504040204" pitchFamily="34" charset="-120"/>
                <a:ea typeface="微軟正黑體 Light" panose="020B0304030504040204" pitchFamily="34" charset="-120"/>
              </a:rPr>
              <a:t>虛擬情境的電腦螢幕版本</a:t>
            </a:r>
            <a:r>
              <a:rPr lang="zh-TW" altLang="en-US" sz="1200" dirty="0">
                <a:latin typeface="微軟正黑體 Light" panose="020B0304030504040204" pitchFamily="34" charset="-120"/>
                <a:ea typeface="微軟正黑體 Light" panose="020B0304030504040204" pitchFamily="34" charset="-120"/>
              </a:rPr>
              <a:t>引起更</a:t>
            </a:r>
            <a:r>
              <a:rPr lang="zh-TW" altLang="en-US" sz="1200" dirty="0" smtClean="0">
                <a:latin typeface="微軟正黑體 Light" panose="020B0304030504040204" pitchFamily="34" charset="-120"/>
                <a:ea typeface="微軟正黑體 Light" panose="020B0304030504040204" pitchFamily="34" charset="-120"/>
              </a:rPr>
              <a:t>多</a:t>
            </a:r>
            <a:r>
              <a:rPr lang="zh-TW" altLang="en-US" sz="1200" dirty="0">
                <a:latin typeface="微軟正黑體 Light" panose="020B0304030504040204" pitchFamily="34" charset="-120"/>
                <a:ea typeface="微軟正黑體 Light" panose="020B0304030504040204" pitchFamily="34" charset="-120"/>
              </a:rPr>
              <a:t>動暈</a:t>
            </a:r>
            <a:r>
              <a:rPr lang="zh-TW" altLang="en-US" sz="1200" dirty="0" smtClean="0">
                <a:latin typeface="微軟正黑體 Light" panose="020B0304030504040204" pitchFamily="34" charset="-120"/>
                <a:ea typeface="微軟正黑體 Light" panose="020B0304030504040204" pitchFamily="34" charset="-120"/>
              </a:rPr>
              <a:t>症發生</a:t>
            </a:r>
            <a:endParaRPr lang="en-US" altLang="zh-TW" sz="1200" dirty="0" smtClean="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latin typeface="微軟正黑體 Light" panose="020B0304030504040204" pitchFamily="34" charset="-120"/>
                <a:ea typeface="微軟正黑體 Light" panose="020B0304030504040204" pitchFamily="34" charset="-120"/>
              </a:rPr>
              <a:t>Sharples</a:t>
            </a:r>
            <a:r>
              <a:rPr lang="en-US" altLang="zh-TW" sz="1200" dirty="0">
                <a:latin typeface="微軟正黑體 Light" panose="020B0304030504040204" pitchFamily="34" charset="-120"/>
                <a:ea typeface="微軟正黑體 Light" panose="020B0304030504040204" pitchFamily="34" charset="-120"/>
              </a:rPr>
              <a:t>, Cobb, Moody and </a:t>
            </a:r>
            <a:r>
              <a:rPr lang="en-US" altLang="zh-TW" sz="1200" dirty="0" smtClean="0">
                <a:latin typeface="微軟正黑體 Light" panose="020B0304030504040204" pitchFamily="34" charset="-120"/>
                <a:ea typeface="微軟正黑體 Light" panose="020B0304030504040204" pitchFamily="34" charset="-120"/>
              </a:rPr>
              <a:t>Wilson(2008)</a:t>
            </a:r>
            <a:r>
              <a:rPr lang="zh-TW" altLang="en-US" sz="1200" dirty="0" smtClean="0">
                <a:latin typeface="微軟正黑體 Light" panose="020B0304030504040204" pitchFamily="34" charset="-120"/>
                <a:ea typeface="微軟正黑體 Light" panose="020B0304030504040204" pitchFamily="34" charset="-120"/>
              </a:rPr>
              <a:t>發現</a:t>
            </a:r>
            <a:r>
              <a:rPr lang="zh-TW" altLang="en-US"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與電腦</a:t>
            </a:r>
            <a:r>
              <a:rPr lang="zh-TW" altLang="en-US" sz="1200" dirty="0">
                <a:latin typeface="微軟正黑體 Light" panose="020B0304030504040204" pitchFamily="34" charset="-120"/>
                <a:ea typeface="微軟正黑體 Light" panose="020B0304030504040204" pitchFamily="34" charset="-120"/>
              </a:rPr>
              <a:t>螢幕</a:t>
            </a:r>
            <a:r>
              <a:rPr lang="zh-TW" altLang="en-US" sz="1200" dirty="0" smtClean="0">
                <a:latin typeface="微軟正黑體 Light" panose="020B0304030504040204" pitchFamily="34" charset="-120"/>
                <a:ea typeface="微軟正黑體 Light" panose="020B0304030504040204" pitchFamily="34" charset="-120"/>
              </a:rPr>
              <a:t>相比</a:t>
            </a:r>
            <a:r>
              <a:rPr lang="zh-TW" altLang="en-US" sz="1200" dirty="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HMD</a:t>
            </a:r>
            <a:r>
              <a:rPr lang="zh-TW" altLang="en-US" sz="1200" dirty="0">
                <a:latin typeface="微軟正黑體 Light" panose="020B0304030504040204" pitchFamily="34" charset="-120"/>
                <a:ea typeface="微軟正黑體 Light" panose="020B0304030504040204" pitchFamily="34" charset="-120"/>
              </a:rPr>
              <a:t>上呈現的虛擬</a:t>
            </a:r>
            <a:r>
              <a:rPr lang="zh-TW" altLang="en-US" sz="1200" dirty="0" smtClean="0">
                <a:latin typeface="微軟正黑體 Light" panose="020B0304030504040204" pitchFamily="34" charset="-120"/>
                <a:ea typeface="微軟正黑體 Light" panose="020B0304030504040204" pitchFamily="34" charset="-120"/>
              </a:rPr>
              <a:t>環境發生動</a:t>
            </a:r>
            <a:r>
              <a:rPr lang="zh-TW" altLang="en-US" sz="1200" dirty="0">
                <a:latin typeface="微軟正黑體 Light" panose="020B0304030504040204" pitchFamily="34" charset="-120"/>
                <a:ea typeface="微軟正黑體 Light" panose="020B0304030504040204" pitchFamily="34" charset="-120"/>
              </a:rPr>
              <a:t>暈</a:t>
            </a:r>
            <a:r>
              <a:rPr lang="zh-TW" altLang="en-US" sz="1200" dirty="0" smtClean="0">
                <a:latin typeface="微軟正黑體 Light" panose="020B0304030504040204" pitchFamily="34" charset="-120"/>
                <a:ea typeface="微軟正黑體 Light" panose="020B0304030504040204" pitchFamily="34" charset="-120"/>
              </a:rPr>
              <a:t>症比例更</a:t>
            </a:r>
            <a:r>
              <a:rPr lang="zh-TW" altLang="en-US" sz="1200" dirty="0">
                <a:latin typeface="微軟正黑體 Light" panose="020B0304030504040204" pitchFamily="34" charset="-120"/>
                <a:ea typeface="微軟正黑體 Light" panose="020B0304030504040204" pitchFamily="34" charset="-120"/>
              </a:rPr>
              <a:t>高。</a:t>
            </a:r>
          </a:p>
          <a:p>
            <a:pPr marL="0" lv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latin typeface="微軟正黑體 Light" panose="020B0304030504040204" pitchFamily="34" charset="-120"/>
              <a:ea typeface="微軟正黑體 Light" panose="020B03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Introduction</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err="1">
                <a:effectLst>
                  <a:outerShdw blurRad="38100" dist="38100" dir="2700000" algn="tl">
                    <a:srgbClr val="000000">
                      <a:alpha val="43137"/>
                    </a:srgbClr>
                  </a:outerShdw>
                </a:effectLst>
                <a:latin typeface="Centaur" panose="02030504050205020304" pitchFamily="18" charset="0"/>
              </a:rPr>
              <a:t>Vection</a:t>
            </a:r>
            <a:r>
              <a:rPr lang="en-US" altLang="zh-TW" dirty="0">
                <a:effectLst>
                  <a:outerShdw blurRad="38100" dist="38100" dir="2700000" algn="tl">
                    <a:srgbClr val="000000">
                      <a:alpha val="43137"/>
                    </a:srgbClr>
                  </a:outerShdw>
                </a:effectLst>
                <a:latin typeface="Centaur" panose="02030504050205020304" pitchFamily="18" charset="0"/>
              </a:rPr>
              <a:t> and </a:t>
            </a:r>
            <a:r>
              <a:rPr lang="en-US" altLang="zh-TW" dirty="0" err="1">
                <a:effectLst>
                  <a:outerShdw blurRad="38100" dist="38100" dir="2700000" algn="tl">
                    <a:srgbClr val="000000">
                      <a:alpha val="43137"/>
                    </a:srgbClr>
                  </a:outerShdw>
                </a:effectLst>
                <a:latin typeface="Centaur" panose="02030504050205020304" pitchFamily="18" charset="0"/>
              </a:rPr>
              <a:t>cybersickness</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49"/>
            <a:ext cx="7363500" cy="3762375"/>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在</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體驗中，會讓人感到不適的原因來自於，並沒有實際的運動，但環境中的線索誘導體驗者</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移動</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的錯</a:t>
            </a:r>
            <a:r>
              <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覺</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，例如身邊的景物往後移動、前方水聲越來越大聲等等暗示，這個暗示是</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玩家與</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環境</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中的媒介</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Vection</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(Hettinger,1990)</a:t>
            </a:r>
            <a:r>
              <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關於媒介與暈動症之間的關係存在著矛盾：</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Keshavarz</a:t>
            </a:r>
            <a:r>
              <a:rPr lang="en-US" altLang="zh-TW"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(2014)&amp;</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Flanagan(2002)</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並沒有發現媒介與暈動症有顯著關係</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而</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Keshavarz</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Riecke</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Hettinger</a:t>
            </a:r>
            <a:r>
              <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和</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Campos(2015)</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則得出在</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體驗中單純的動作並不會產生暈動症，需有其他條件同時並存，例如感覺衝突，受測者才會受到影響。</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而研究幾乎一致認為，使用視覺呈現的光學運動</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線性或是旋轉</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變化是產生暈動症的先決條件，</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體驗中受測者改變位置就是使用光學運動呈現</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體驗中的運動方式中，由於虛擬空間的範圍通常遠大於實驗空間，因此許多實驗僅能使用被動控制，例如在椅子上模擬過山車</a:t>
            </a:r>
            <a:r>
              <a:rPr lang="en-US" altLang="zh-TW"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Nalivaiko</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2015)</a:t>
            </a:r>
            <a:r>
              <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使用遊戲手把模擬球賽</a:t>
            </a:r>
            <a:r>
              <a:rPr lang="en-US" altLang="zh-TW"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Howarth</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2008)</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，或是現實中對應的運動控制例如駕駛模擬器</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Helland</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2016)</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、飛行模擬器</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(Stein, 2012)</a:t>
            </a:r>
          </a:p>
          <a:p>
            <a:pPr marL="0" lvl="0" indent="0">
              <a:buClr>
                <a:schemeClr val="dk1"/>
              </a:buClr>
              <a:buSzPts val="1100"/>
              <a:buNone/>
            </a:pP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較少使用非機器控制的方式例如步行或是自行車，但這樣的控制方式能提升受測者在</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體驗</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中的</a:t>
            </a:r>
            <a:r>
              <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參與</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感</a:t>
            </a:r>
            <a:r>
              <a:rPr lang="en-US" altLang="zh-TW"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Borrego, 2016)</a:t>
            </a:r>
            <a:endPar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Jaeger </a:t>
            </a:r>
            <a:r>
              <a:rPr lang="en-US" altLang="zh-TW"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and </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Mourant</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(2001)</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的實驗中，使用跑步機的受測者受到暈動症影響的程度小於使用滑鼠操作導航的受測者。</a:t>
            </a:r>
            <a:r>
              <a:rPr lang="en-US" altLang="zh-TW" sz="1200" dirty="0" err="1" smtClean="0">
                <a:solidFill>
                  <a:schemeClr val="tx1">
                    <a:lumMod val="65000"/>
                    <a:lumOff val="35000"/>
                  </a:schemeClr>
                </a:solidFill>
                <a:latin typeface="微軟正黑體 Light" panose="020B0304030504040204" pitchFamily="34" charset="-120"/>
                <a:ea typeface="微軟正黑體 Light" panose="020B0304030504040204" pitchFamily="34" charset="-120"/>
              </a:rPr>
              <a:t>Llorach</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 Evans</a:t>
            </a:r>
            <a:r>
              <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rPr>
              <a:t>和</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Blat(2014)</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的實驗也有類似的結果，顯示接近真實世界的運動方式能減輕暈動症的發生。</a:t>
            </a:r>
            <a:endParaRPr lang="zh-TW" altLang="en-US" sz="1200" dirty="0">
              <a:solidFill>
                <a:schemeClr val="tx1">
                  <a:lumMod val="65000"/>
                  <a:lumOff val="35000"/>
                </a:schemeClr>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63849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Introduction</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err="1" smtClean="0">
                <a:effectLst>
                  <a:outerShdw blurRad="38100" dist="38100" dir="2700000" algn="tl">
                    <a:srgbClr val="000000">
                      <a:alpha val="43137"/>
                    </a:srgbClr>
                  </a:outerShdw>
                </a:effectLst>
                <a:latin typeface="Centaur" panose="02030504050205020304" pitchFamily="18" charset="0"/>
              </a:rPr>
              <a:t>Hypothesesd</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49"/>
            <a:ext cx="7363500" cy="3762375"/>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虛擬自行車在</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VR</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環境中影起暈動症的程度，選用不同的顯示器</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頭戴式顯示器、大型電腦螢幕</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與兩種控制方式</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自行車測功計、遊戲手把</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進行實驗</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實驗有以下假設</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H1</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：頭戴式顯示器會引起更強烈的暈動症反應</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H2</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：由於自行車測功器較接近現實操控，感官衝突較低，所引起的暈動症反正會更低</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H3</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：暈動症的嚴重程度與自身敏感度</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暈車、暈船病史</a:t>
            </a: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有關</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H4</a:t>
            </a:r>
            <a:r>
              <a:rPr lang="zh-TW" altLang="en-US"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rPr>
              <a:t>：暈動症的嚴重程度與使用電動遊戲頻率有關</a:t>
            </a:r>
            <a:endParaRPr lang="en-US" altLang="zh-TW" sz="1200" dirty="0" smtClean="0">
              <a:solidFill>
                <a:schemeClr val="tx1">
                  <a:lumMod val="65000"/>
                  <a:lumOff val="35000"/>
                </a:schemeClr>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63727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Methods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-Participants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總共有</a:t>
            </a:r>
            <a:r>
              <a:rPr lang="en-US" altLang="zh-TW" sz="1200" dirty="0" smtClean="0">
                <a:latin typeface="微軟正黑體 Light" panose="020B0304030504040204" pitchFamily="34" charset="-120"/>
                <a:ea typeface="微軟正黑體 Light" panose="020B0304030504040204" pitchFamily="34" charset="-120"/>
              </a:rPr>
              <a:t>60</a:t>
            </a:r>
            <a:r>
              <a:rPr lang="zh-TW" altLang="en-US" sz="1200" dirty="0" smtClean="0">
                <a:latin typeface="微軟正黑體 Light" panose="020B0304030504040204" pitchFamily="34" charset="-120"/>
                <a:ea typeface="微軟正黑體 Light" panose="020B0304030504040204" pitchFamily="34" charset="-120"/>
              </a:rPr>
              <a:t>名受測者，</a:t>
            </a:r>
            <a:r>
              <a:rPr lang="en-US" altLang="zh-TW" sz="1200" dirty="0">
                <a:latin typeface="微軟正黑體 Light" panose="020B0304030504040204" pitchFamily="34" charset="-120"/>
                <a:ea typeface="微軟正黑體 Light" panose="020B0304030504040204" pitchFamily="34" charset="-120"/>
              </a:rPr>
              <a:t> 40</a:t>
            </a:r>
            <a:r>
              <a:rPr lang="zh-TW" altLang="en-US" sz="1200" dirty="0">
                <a:latin typeface="微軟正黑體 Light" panose="020B0304030504040204" pitchFamily="34" charset="-120"/>
                <a:ea typeface="微軟正黑體 Light" panose="020B0304030504040204" pitchFamily="34" charset="-120"/>
              </a:rPr>
              <a:t>名女性，</a:t>
            </a:r>
            <a:r>
              <a:rPr lang="en-US" altLang="zh-TW" sz="1200" dirty="0">
                <a:latin typeface="微軟正黑體 Light" panose="020B0304030504040204" pitchFamily="34" charset="-120"/>
                <a:ea typeface="微軟正黑體 Light" panose="020B0304030504040204" pitchFamily="34" charset="-120"/>
              </a:rPr>
              <a:t>20</a:t>
            </a:r>
            <a:r>
              <a:rPr lang="zh-TW" altLang="en-US" sz="1200" dirty="0">
                <a:latin typeface="微軟正黑體 Light" panose="020B0304030504040204" pitchFamily="34" charset="-120"/>
                <a:ea typeface="微軟正黑體 Light" panose="020B0304030504040204" pitchFamily="34" charset="-120"/>
              </a:rPr>
              <a:t>名</a:t>
            </a:r>
            <a:r>
              <a:rPr lang="zh-TW" altLang="en-US" sz="1200" dirty="0" smtClean="0">
                <a:latin typeface="微軟正黑體 Light" panose="020B0304030504040204" pitchFamily="34" charset="-120"/>
                <a:ea typeface="微軟正黑體 Light" panose="020B0304030504040204" pitchFamily="34" charset="-120"/>
              </a:rPr>
              <a:t>男性。</a:t>
            </a:r>
            <a:r>
              <a:rPr lang="zh-TW" altLang="en-US" sz="1200" dirty="0">
                <a:latin typeface="微軟正黑體 Light" panose="020B0304030504040204" pitchFamily="34" charset="-120"/>
                <a:ea typeface="微軟正黑體 Light" panose="020B0304030504040204" pitchFamily="34" charset="-120"/>
              </a:rPr>
              <a:t>平均年齡</a:t>
            </a:r>
            <a:r>
              <a:rPr lang="en-US" altLang="zh-TW" sz="1200" dirty="0">
                <a:latin typeface="微軟正黑體 Light" panose="020B0304030504040204" pitchFamily="34" charset="-120"/>
                <a:ea typeface="微軟正黑體 Light" panose="020B0304030504040204" pitchFamily="34" charset="-120"/>
              </a:rPr>
              <a:t>25.62</a:t>
            </a:r>
            <a:r>
              <a:rPr lang="zh-TW" altLang="en-US" sz="1200" dirty="0">
                <a:latin typeface="微軟正黑體 Light" panose="020B0304030504040204" pitchFamily="34" charset="-120"/>
                <a:ea typeface="微軟正黑體 Light" panose="020B0304030504040204" pitchFamily="34" charset="-120"/>
              </a:rPr>
              <a:t>歲（</a:t>
            </a:r>
            <a:r>
              <a:rPr lang="en-US" altLang="zh-TW" sz="1200" dirty="0">
                <a:latin typeface="微軟正黑體 Light" panose="020B0304030504040204" pitchFamily="34" charset="-120"/>
                <a:ea typeface="微軟正黑體 Light" panose="020B0304030504040204" pitchFamily="34" charset="-120"/>
              </a:rPr>
              <a:t>SD = </a:t>
            </a:r>
            <a:r>
              <a:rPr lang="en-US" altLang="zh-TW" sz="1200" dirty="0" smtClean="0">
                <a:latin typeface="微軟正黑體 Light" panose="020B0304030504040204" pitchFamily="34" charset="-120"/>
                <a:ea typeface="微軟正黑體 Light" panose="020B0304030504040204" pitchFamily="34" charset="-120"/>
              </a:rPr>
              <a:t>9.34</a:t>
            </a:r>
            <a:r>
              <a:rPr lang="zh-TW" altLang="en-US" sz="1200" dirty="0" smtClean="0">
                <a:latin typeface="微軟正黑體 Light" panose="020B0304030504040204" pitchFamily="34" charset="-120"/>
                <a:ea typeface="微軟正黑體 Light" panose="020B0304030504040204" pitchFamily="34" charset="-120"/>
              </a:rPr>
              <a:t>）</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隨機分為三組，每組</a:t>
            </a:r>
            <a:r>
              <a:rPr lang="en-US" altLang="zh-TW" sz="1200" dirty="0" smtClean="0">
                <a:latin typeface="微軟正黑體 Light" panose="020B0304030504040204" pitchFamily="34" charset="-120"/>
                <a:ea typeface="微軟正黑體 Light" panose="020B0304030504040204" pitchFamily="34" charset="-120"/>
              </a:rPr>
              <a:t>20</a:t>
            </a:r>
            <a:r>
              <a:rPr lang="zh-TW" altLang="en-US" sz="1200" dirty="0" smtClean="0">
                <a:latin typeface="微軟正黑體 Light" panose="020B0304030504040204" pitchFamily="34" charset="-120"/>
                <a:ea typeface="微軟正黑體 Light" panose="020B0304030504040204" pitchFamily="34" charset="-120"/>
              </a:rPr>
              <a:t>名受測者</a:t>
            </a:r>
            <a:endParaRPr lang="zh-TW" altLang="en-US" sz="1200" dirty="0">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a:latin typeface="微軟正黑體 Light" panose="020B0304030504040204" pitchFamily="34" charset="-120"/>
                <a:ea typeface="微軟正黑體 Light" panose="020B0304030504040204" pitchFamily="34" charset="-120"/>
              </a:rPr>
              <a:t>自行車測功器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smtClean="0">
                <a:latin typeface="微軟正黑體 Light" panose="020B0304030504040204" pitchFamily="34" charset="-120"/>
                <a:ea typeface="微軟正黑體 Light" panose="020B0304030504040204" pitchFamily="34" charset="-120"/>
              </a:rPr>
              <a:t>(HMD</a:t>
            </a:r>
            <a:r>
              <a:rPr lang="en-US" altLang="zh-TW" sz="1200" dirty="0">
                <a:latin typeface="微軟正黑體 Light" panose="020B0304030504040204" pitchFamily="34" charset="-120"/>
                <a:ea typeface="微軟正黑體 Light" panose="020B0304030504040204" pitchFamily="34" charset="-120"/>
              </a:rPr>
              <a:t>) </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13</a:t>
            </a:r>
            <a:r>
              <a:rPr lang="zh-TW" altLang="en-US" sz="1200" dirty="0">
                <a:latin typeface="微軟正黑體 Light" panose="020B0304030504040204" pitchFamily="34" charset="-120"/>
                <a:ea typeface="微軟正黑體 Light" panose="020B0304030504040204" pitchFamily="34" charset="-120"/>
              </a:rPr>
              <a:t>名女性，</a:t>
            </a:r>
            <a:r>
              <a:rPr lang="en-US" altLang="zh-TW" sz="1200" dirty="0">
                <a:latin typeface="微軟正黑體 Light" panose="020B0304030504040204" pitchFamily="34" charset="-120"/>
                <a:ea typeface="微軟正黑體 Light" panose="020B0304030504040204" pitchFamily="34" charset="-120"/>
              </a:rPr>
              <a:t>7</a:t>
            </a:r>
            <a:r>
              <a:rPr lang="zh-TW" altLang="en-US" sz="1200" dirty="0">
                <a:latin typeface="微軟正黑體 Light" panose="020B0304030504040204" pitchFamily="34" charset="-120"/>
                <a:ea typeface="微軟正黑體 Light" panose="020B0304030504040204" pitchFamily="34" charset="-120"/>
              </a:rPr>
              <a:t>名男性，平均年齡</a:t>
            </a:r>
            <a:r>
              <a:rPr lang="en-US" altLang="zh-TW" sz="1200" dirty="0">
                <a:latin typeface="微軟正黑體 Light" panose="020B0304030504040204" pitchFamily="34" charset="-120"/>
                <a:ea typeface="微軟正黑體 Light" panose="020B0304030504040204" pitchFamily="34" charset="-120"/>
              </a:rPr>
              <a:t>= 25.65</a:t>
            </a:r>
            <a:r>
              <a:rPr lang="zh-TW" altLang="en-US" sz="1200" dirty="0">
                <a:latin typeface="微軟正黑體 Light" panose="020B0304030504040204" pitchFamily="34" charset="-120"/>
                <a:ea typeface="微軟正黑體 Light" panose="020B0304030504040204" pitchFamily="34" charset="-120"/>
              </a:rPr>
              <a:t>歲，</a:t>
            </a:r>
            <a:r>
              <a:rPr lang="en-US" altLang="zh-TW" sz="1200" dirty="0">
                <a:latin typeface="微軟正黑體 Light" panose="020B0304030504040204" pitchFamily="34" charset="-120"/>
                <a:ea typeface="微軟正黑體 Light" panose="020B0304030504040204" pitchFamily="34" charset="-120"/>
              </a:rPr>
              <a:t>SD = </a:t>
            </a:r>
            <a:r>
              <a:rPr lang="en-US" altLang="zh-TW" sz="1200" dirty="0" smtClean="0">
                <a:latin typeface="微軟正黑體 Light" panose="020B0304030504040204" pitchFamily="34" charset="-120"/>
                <a:ea typeface="微軟正黑體 Light" panose="020B0304030504040204" pitchFamily="34" charset="-120"/>
              </a:rPr>
              <a:t>9.10</a:t>
            </a:r>
            <a:r>
              <a:rPr lang="zh-TW" altLang="en-US" sz="1200" dirty="0">
                <a:latin typeface="微軟正黑體 Light" panose="020B0304030504040204" pitchFamily="34" charset="-120"/>
                <a:ea typeface="微軟正黑體 Light" panose="020B0304030504040204" pitchFamily="34" charset="-120"/>
              </a:rPr>
              <a:t>年）</a:t>
            </a:r>
            <a:r>
              <a:rPr lang="zh-TW" altLang="en-US" sz="1200" dirty="0" smtClean="0">
                <a:latin typeface="微軟正黑體 Light" panose="020B0304030504040204" pitchFamily="34" charset="-120"/>
                <a:ea typeface="微軟正黑體 Light" panose="020B0304030504040204" pitchFamily="34" charset="-120"/>
              </a:rPr>
              <a:t>，</a:t>
            </a:r>
            <a:endParaRPr lang="zh-TW" altLang="en-US" sz="1200" dirty="0">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a:latin typeface="微軟正黑體 Light" panose="020B0304030504040204" pitchFamily="34" charset="-120"/>
                <a:ea typeface="微軟正黑體 Light" panose="020B0304030504040204" pitchFamily="34" charset="-120"/>
              </a:rPr>
              <a:t>遊戲手柄</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頭戴式顯示器</a:t>
            </a:r>
            <a:r>
              <a:rPr lang="en-US" altLang="zh-TW" sz="1200" dirty="0">
                <a:latin typeface="微軟正黑體 Light" panose="020B0304030504040204" pitchFamily="34" charset="-120"/>
                <a:ea typeface="微軟正黑體 Light" panose="020B0304030504040204" pitchFamily="34" charset="-120"/>
              </a:rPr>
              <a:t>(HMD) </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12</a:t>
            </a:r>
            <a:r>
              <a:rPr lang="zh-TW" altLang="en-US" sz="1200" dirty="0">
                <a:latin typeface="微軟正黑體 Light" panose="020B0304030504040204" pitchFamily="34" charset="-120"/>
                <a:ea typeface="微軟正黑體 Light" panose="020B0304030504040204" pitchFamily="34" charset="-120"/>
              </a:rPr>
              <a:t>名女性，</a:t>
            </a:r>
            <a:r>
              <a:rPr lang="en-US" altLang="zh-TW" sz="1200" dirty="0">
                <a:latin typeface="微軟正黑體 Light" panose="020B0304030504040204" pitchFamily="34" charset="-120"/>
                <a:ea typeface="微軟正黑體 Light" panose="020B0304030504040204" pitchFamily="34" charset="-120"/>
              </a:rPr>
              <a:t>8</a:t>
            </a:r>
            <a:r>
              <a:rPr lang="zh-TW" altLang="en-US" sz="1200" dirty="0">
                <a:latin typeface="微軟正黑體 Light" panose="020B0304030504040204" pitchFamily="34" charset="-120"/>
                <a:ea typeface="微軟正黑體 Light" panose="020B0304030504040204" pitchFamily="34" charset="-120"/>
              </a:rPr>
              <a:t>名男性，平均年齡</a:t>
            </a:r>
            <a:r>
              <a:rPr lang="en-US" altLang="zh-TW" sz="1200" dirty="0">
                <a:latin typeface="微軟正黑體 Light" panose="020B0304030504040204" pitchFamily="34" charset="-120"/>
                <a:ea typeface="微軟正黑體 Light" panose="020B0304030504040204" pitchFamily="34" charset="-120"/>
              </a:rPr>
              <a:t>= 24.40</a:t>
            </a:r>
            <a:r>
              <a:rPr lang="zh-TW" altLang="en-US" sz="1200" dirty="0">
                <a:latin typeface="微軟正黑體 Light" panose="020B0304030504040204" pitchFamily="34" charset="-120"/>
                <a:ea typeface="微軟正黑體 Light" panose="020B0304030504040204" pitchFamily="34" charset="-120"/>
              </a:rPr>
              <a:t>歲，</a:t>
            </a:r>
            <a:r>
              <a:rPr lang="en-US" altLang="zh-TW" sz="1200" dirty="0">
                <a:latin typeface="微軟正黑體 Light" panose="020B0304030504040204" pitchFamily="34" charset="-120"/>
                <a:ea typeface="微軟正黑體 Light" panose="020B0304030504040204" pitchFamily="34" charset="-120"/>
              </a:rPr>
              <a:t>SD = </a:t>
            </a:r>
            <a:r>
              <a:rPr lang="en-US" altLang="zh-TW" sz="1200" dirty="0" smtClean="0">
                <a:latin typeface="微軟正黑體 Light" panose="020B0304030504040204" pitchFamily="34" charset="-120"/>
                <a:ea typeface="微軟正黑體 Light" panose="020B0304030504040204" pitchFamily="34" charset="-120"/>
              </a:rPr>
              <a:t>8.95</a:t>
            </a:r>
            <a:r>
              <a:rPr lang="zh-TW" altLang="en-US" sz="1200" dirty="0">
                <a:latin typeface="微軟正黑體 Light" panose="020B0304030504040204" pitchFamily="34" charset="-120"/>
                <a:ea typeface="微軟正黑體 Light" panose="020B0304030504040204" pitchFamily="34" charset="-120"/>
              </a:rPr>
              <a:t>年</a:t>
            </a:r>
            <a:r>
              <a:rPr lang="zh-TW" altLang="en-US" sz="1200" dirty="0" smtClean="0">
                <a:latin typeface="微軟正黑體 Light" panose="020B0304030504040204" pitchFamily="34" charset="-120"/>
                <a:ea typeface="微軟正黑體 Light" panose="020B0304030504040204" pitchFamily="34" charset="-120"/>
              </a:rPr>
              <a:t>）</a:t>
            </a:r>
            <a:endParaRPr lang="zh-TW" altLang="en-US" sz="1200" dirty="0">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a:latin typeface="微軟正黑體 Light" panose="020B0304030504040204" pitchFamily="34" charset="-120"/>
                <a:ea typeface="微軟正黑體 Light" panose="020B0304030504040204" pitchFamily="34" charset="-120"/>
              </a:rPr>
              <a:t>自行車測功器</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大型電腦螢幕</a:t>
            </a: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15</a:t>
            </a:r>
            <a:r>
              <a:rPr lang="zh-TW" altLang="en-US" sz="1200" dirty="0">
                <a:latin typeface="微軟正黑體 Light" panose="020B0304030504040204" pitchFamily="34" charset="-120"/>
                <a:ea typeface="微軟正黑體 Light" panose="020B0304030504040204" pitchFamily="34" charset="-120"/>
              </a:rPr>
              <a:t>名女性，</a:t>
            </a:r>
            <a:r>
              <a:rPr lang="en-US" altLang="zh-TW" sz="1200" dirty="0">
                <a:latin typeface="微軟正黑體 Light" panose="020B0304030504040204" pitchFamily="34" charset="-120"/>
                <a:ea typeface="微軟正黑體 Light" panose="020B0304030504040204" pitchFamily="34" charset="-120"/>
              </a:rPr>
              <a:t>5</a:t>
            </a:r>
            <a:r>
              <a:rPr lang="zh-TW" altLang="en-US" sz="1200" dirty="0">
                <a:latin typeface="微軟正黑體 Light" panose="020B0304030504040204" pitchFamily="34" charset="-120"/>
                <a:ea typeface="微軟正黑體 Light" panose="020B0304030504040204" pitchFamily="34" charset="-120"/>
              </a:rPr>
              <a:t>名男性，平均年齡</a:t>
            </a:r>
            <a:r>
              <a:rPr lang="en-US" altLang="zh-TW" sz="1200" dirty="0">
                <a:latin typeface="微軟正黑體 Light" panose="020B0304030504040204" pitchFamily="34" charset="-120"/>
                <a:ea typeface="微軟正黑體 Light" panose="020B0304030504040204" pitchFamily="34" charset="-120"/>
              </a:rPr>
              <a:t>= 26.80</a:t>
            </a:r>
            <a:r>
              <a:rPr lang="zh-TW" altLang="en-US" sz="1200" dirty="0">
                <a:latin typeface="微軟正黑體 Light" panose="020B0304030504040204" pitchFamily="34" charset="-120"/>
                <a:ea typeface="微軟正黑體 Light" panose="020B0304030504040204" pitchFamily="34" charset="-120"/>
              </a:rPr>
              <a:t>歲，</a:t>
            </a:r>
            <a:r>
              <a:rPr lang="en-US" altLang="zh-TW" sz="1200" dirty="0">
                <a:latin typeface="微軟正黑體 Light" panose="020B0304030504040204" pitchFamily="34" charset="-120"/>
                <a:ea typeface="微軟正黑體 Light" panose="020B0304030504040204" pitchFamily="34" charset="-120"/>
              </a:rPr>
              <a:t>SD = </a:t>
            </a:r>
            <a:r>
              <a:rPr lang="en-US" altLang="zh-TW" sz="1200" dirty="0" smtClean="0">
                <a:latin typeface="微軟正黑體 Light" panose="020B0304030504040204" pitchFamily="34" charset="-120"/>
                <a:ea typeface="微軟正黑體 Light" panose="020B0304030504040204" pitchFamily="34" charset="-120"/>
              </a:rPr>
              <a:t>9.98</a:t>
            </a:r>
            <a:r>
              <a:rPr lang="zh-TW" altLang="en-US" sz="1200" dirty="0">
                <a:latin typeface="微軟正黑體 Light" panose="020B0304030504040204" pitchFamily="34" charset="-120"/>
                <a:ea typeface="微軟正黑體 Light" panose="020B0304030504040204" pitchFamily="34" charset="-120"/>
              </a:rPr>
              <a:t>年）。</a:t>
            </a: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所有受測者視力均正常或配戴隱形眼鏡。</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部分鏡架不適用</a:t>
            </a:r>
            <a:r>
              <a:rPr lang="zh-TW" altLang="en-US" sz="1200" dirty="0">
                <a:latin typeface="微軟正黑體 Light" panose="020B0304030504040204" pitchFamily="34" charset="-120"/>
                <a:ea typeface="微軟正黑體 Light" panose="020B0304030504040204" pitchFamily="34" charset="-120"/>
              </a:rPr>
              <a:t>頭戴式</a:t>
            </a:r>
            <a:r>
              <a:rPr lang="zh-TW" altLang="en-US" sz="1200" dirty="0" smtClean="0">
                <a:latin typeface="微軟正黑體 Light" panose="020B0304030504040204" pitchFamily="34" charset="-120"/>
                <a:ea typeface="微軟正黑體 Light" panose="020B0304030504040204" pitchFamily="34" charset="-120"/>
              </a:rPr>
              <a:t>顯示器</a:t>
            </a:r>
            <a:r>
              <a:rPr lang="en-US" altLang="zh-TW" sz="1200" dirty="0" smtClean="0">
                <a:latin typeface="微軟正黑體 Light" panose="020B0304030504040204" pitchFamily="34" charset="-120"/>
                <a:ea typeface="微軟正黑體 Light" panose="020B0304030504040204" pitchFamily="34" charset="-120"/>
              </a:rPr>
              <a:t>)</a:t>
            </a:r>
            <a:endParaRPr lang="zh-TW" altLang="en-US" sz="1200" dirty="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zh-TW" altLang="en-US" sz="1200" dirty="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經</a:t>
            </a:r>
            <a:r>
              <a:rPr lang="zh-TW" altLang="en-US" sz="1200" dirty="0">
                <a:latin typeface="微軟正黑體 Light" panose="020B0304030504040204" pitchFamily="34" charset="-120"/>
                <a:ea typeface="微軟正黑體 Light" panose="020B0304030504040204" pitchFamily="34" charset="-120"/>
              </a:rPr>
              <a:t>德國心理學會倫理</a:t>
            </a:r>
            <a:r>
              <a:rPr lang="zh-TW" altLang="en-US" sz="1200" dirty="0" smtClean="0">
                <a:latin typeface="微軟正黑體 Light" panose="020B0304030504040204" pitchFamily="34" charset="-120"/>
                <a:ea typeface="微軟正黑體 Light" panose="020B0304030504040204" pitchFamily="34" charset="-120"/>
              </a:rPr>
              <a:t>委員會</a:t>
            </a:r>
            <a:r>
              <a:rPr lang="en-US" altLang="zh-TW" sz="1200" dirty="0">
                <a:latin typeface="微軟正黑體 Light" panose="020B0304030504040204" pitchFamily="34" charset="-120"/>
                <a:ea typeface="微軟正黑體 Light" panose="020B0304030504040204" pitchFamily="34" charset="-120"/>
              </a:rPr>
              <a:t>(Ethics committee of the German Psychological </a:t>
            </a:r>
            <a:r>
              <a:rPr lang="en-US" altLang="zh-TW" sz="1200" dirty="0" smtClean="0">
                <a:latin typeface="微軟正黑體 Light" panose="020B0304030504040204" pitchFamily="34" charset="-120"/>
                <a:ea typeface="微軟正黑體 Light" panose="020B0304030504040204" pitchFamily="34" charset="-120"/>
              </a:rPr>
              <a:t>Association)</a:t>
            </a:r>
            <a:r>
              <a:rPr lang="zh-TW" altLang="en-US" sz="1200" dirty="0" smtClean="0">
                <a:latin typeface="微軟正黑體 Light" panose="020B0304030504040204" pitchFamily="34" charset="-120"/>
                <a:ea typeface="微軟正黑體 Light" panose="020B0304030504040204" pitchFamily="34" charset="-120"/>
              </a:rPr>
              <a:t>批准</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a:t>
            </a:r>
            <a:r>
              <a:rPr lang="en-US" altLang="zh-TW" sz="1200" dirty="0">
                <a:latin typeface="微軟正黑體 Light" panose="020B0304030504040204" pitchFamily="34" charset="-120"/>
                <a:ea typeface="微軟正黑體 Light" panose="020B0304030504040204" pitchFamily="34" charset="-120"/>
              </a:rPr>
              <a:t>DGPS; JM 012017</a:t>
            </a:r>
            <a:r>
              <a:rPr lang="zh-TW" altLang="en-US" sz="1200" dirty="0">
                <a:latin typeface="微軟正黑體 Light" panose="020B0304030504040204" pitchFamily="34" charset="-120"/>
                <a:ea typeface="微軟正黑體 Light" panose="020B0304030504040204" pitchFamily="34" charset="-120"/>
              </a:rPr>
              <a:t>）。</a:t>
            </a:r>
            <a:endParaRPr lang="en-US" altLang="zh-TW" sz="1200" dirty="0" smtClean="0">
              <a:latin typeface="微軟正黑體 Light" panose="020B0304030504040204" pitchFamily="34" charset="-120"/>
              <a:ea typeface="微軟正黑體 Light" panose="020B0304030504040204"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Methods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Apparatus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527149" y="1169514"/>
            <a:ext cx="3960000" cy="1550638"/>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altLang="zh-TW" sz="1200" u="sng" dirty="0" smtClean="0">
                <a:latin typeface="微軟正黑體 Light" panose="020B0304030504040204" pitchFamily="34" charset="-120"/>
                <a:ea typeface="微軟正黑體 Light" panose="020B0304030504040204" pitchFamily="34" charset="-120"/>
              </a:rPr>
              <a:t>Xbox </a:t>
            </a:r>
            <a:r>
              <a:rPr lang="en-US" altLang="zh-TW" sz="1200" u="sng" dirty="0">
                <a:latin typeface="微軟正黑體 Light" panose="020B0304030504040204" pitchFamily="34" charset="-120"/>
                <a:ea typeface="微軟正黑體 Light" panose="020B0304030504040204" pitchFamily="34" charset="-120"/>
              </a:rPr>
              <a:t>One</a:t>
            </a:r>
            <a:r>
              <a:rPr lang="zh-TW" altLang="en-US" sz="1200" u="sng" dirty="0" smtClean="0">
                <a:latin typeface="微軟正黑體 Light" panose="020B0304030504040204" pitchFamily="34" charset="-120"/>
                <a:ea typeface="微軟正黑體 Light" panose="020B0304030504040204" pitchFamily="34" charset="-120"/>
              </a:rPr>
              <a:t>遊戲手把</a:t>
            </a:r>
            <a:endParaRPr lang="zh-TW" altLang="en-US" sz="1200" u="sng" dirty="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右邊與左邊的圓形按鈕分別用於加速與煞車</a:t>
            </a:r>
            <a:r>
              <a:rPr lang="zh-TW" altLang="en-US" sz="1200" dirty="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左邊的操縱桿用來控制方向，遊戲畫面不會直接翻轉到輸入的方向，而是逐漸調整產生平滑的移動。</a:t>
            </a:r>
            <a:endParaRPr lang="en-US" altLang="zh-TW" sz="1200" dirty="0" smtClean="0">
              <a:latin typeface="微軟正黑體 Light" panose="020B0304030504040204" pitchFamily="34" charset="-120"/>
              <a:ea typeface="微軟正黑體 Light" panose="020B0304030504040204" pitchFamily="34" charset="-120"/>
            </a:endParaRPr>
          </a:p>
        </p:txBody>
      </p:sp>
      <p:sp>
        <p:nvSpPr>
          <p:cNvPr id="3" name="矩形 2"/>
          <p:cNvSpPr/>
          <p:nvPr/>
        </p:nvSpPr>
        <p:spPr>
          <a:xfrm>
            <a:off x="4699000" y="2953369"/>
            <a:ext cx="3960000" cy="1308050"/>
          </a:xfrm>
          <a:prstGeom prst="rect">
            <a:avLst/>
          </a:prstGeom>
          <a:noFill/>
          <a:ln>
            <a:noFill/>
          </a:ln>
        </p:spPr>
        <p:txBody>
          <a:bodyPr spcFirstLastPara="1" wrap="square" lIns="91425" tIns="91425" rIns="91425" bIns="91425" anchor="t" anchorCtr="0">
            <a:noAutofit/>
          </a:bodyPr>
          <a:lstStyle/>
          <a:p>
            <a:pPr>
              <a:spcBef>
                <a:spcPts val="600"/>
              </a:spcBef>
              <a:buClr>
                <a:schemeClr val="dk1"/>
              </a:buClr>
              <a:buSzPts val="1100"/>
              <a:buFont typeface="Muli Light"/>
              <a:buNone/>
            </a:pPr>
            <a:r>
              <a:rPr lang="en-US" altLang="zh-TW"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Oculus Rift Consumer Version 1</a:t>
            </a:r>
            <a:r>
              <a:rPr lang="zh-TW" altLang="en-US"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頭戴式顯示器（</a:t>
            </a:r>
            <a:r>
              <a:rPr lang="en-US" altLang="zh-TW"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HMD</a:t>
            </a:r>
            <a:r>
              <a:rPr lang="zh-TW" altLang="en-US"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a:t>
            </a:r>
            <a:endParaRPr lang="en-US" altLang="zh-TW"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endParaRPr>
          </a:p>
          <a:p>
            <a:pPr>
              <a:spcBef>
                <a:spcPts val="600"/>
              </a:spcBef>
              <a:buClr>
                <a:schemeClr val="dk1"/>
              </a:buClr>
              <a:buSzPts val="1100"/>
              <a:buFont typeface="Muli Light"/>
              <a:buNone/>
            </a:pPr>
            <a:r>
              <a:rPr lang="zh-TW" altLang="en-US" sz="1200" dirty="0" smtClean="0">
                <a:solidFill>
                  <a:srgbClr val="7C7F91"/>
                </a:solidFill>
                <a:latin typeface="微軟正黑體 Light" panose="020B0304030504040204" pitchFamily="34" charset="-120"/>
                <a:ea typeface="微軟正黑體 Light" panose="020B0304030504040204" pitchFamily="34" charset="-120"/>
                <a:cs typeface="Muli Light"/>
                <a:sym typeface="Muli Light"/>
              </a:rPr>
              <a:t>有</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兩個</a:t>
            </a:r>
            <a:r>
              <a:rPr lang="zh-TW" altLang="en-US" sz="1200" dirty="0" smtClean="0">
                <a:solidFill>
                  <a:srgbClr val="7C7F91"/>
                </a:solidFill>
                <a:latin typeface="微軟正黑體 Light" panose="020B0304030504040204" pitchFamily="34" charset="-120"/>
                <a:ea typeface="微軟正黑體 Light" panose="020B0304030504040204" pitchFamily="34" charset="-120"/>
                <a:cs typeface="Muli Light"/>
                <a:sym typeface="Muli Light"/>
              </a:rPr>
              <a:t>獨立</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畫面</a:t>
            </a:r>
            <a:r>
              <a:rPr lang="zh-TW" altLang="en-US" sz="1200" dirty="0" smtClean="0">
                <a:solidFill>
                  <a:srgbClr val="7C7F91"/>
                </a:solidFill>
                <a:latin typeface="微軟正黑體 Light" panose="020B0304030504040204" pitchFamily="34" charset="-120"/>
                <a:ea typeface="微軟正黑體 Light" panose="020B0304030504040204" pitchFamily="34" charset="-120"/>
                <a:cs typeface="Muli Light"/>
                <a:sym typeface="Muli Light"/>
              </a:rPr>
              <a:t>的</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顯示器，每隻眼睛的螢幕解析度為</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1080×1200</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像素，刷新率為</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90Hz</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，具有</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110°</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水平視場的立體視覺。配備加速計，陀螺儀，磁力計和額外的星座跟踪攝像機，可跟踪三維空間中的頭部位置。受測者可調節兩個鏡片的瞳孔間距，範圍在</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57mm</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至</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71mm</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內調節</a:t>
            </a:r>
          </a:p>
        </p:txBody>
      </p:sp>
      <p:sp>
        <p:nvSpPr>
          <p:cNvPr id="4" name="矩形 3"/>
          <p:cNvSpPr/>
          <p:nvPr/>
        </p:nvSpPr>
        <p:spPr>
          <a:xfrm>
            <a:off x="435025" y="2953369"/>
            <a:ext cx="3960000" cy="1123384"/>
          </a:xfrm>
          <a:prstGeom prst="rect">
            <a:avLst/>
          </a:prstGeom>
          <a:noFill/>
          <a:ln>
            <a:noFill/>
          </a:ln>
        </p:spPr>
        <p:txBody>
          <a:bodyPr spcFirstLastPara="1" wrap="square" lIns="91425" tIns="91425" rIns="91425" bIns="91425" anchor="t" anchorCtr="0">
            <a:noAutofit/>
          </a:bodyPr>
          <a:lstStyle/>
          <a:p>
            <a:pPr>
              <a:spcBef>
                <a:spcPts val="600"/>
              </a:spcBef>
              <a:buClr>
                <a:schemeClr val="dk1"/>
              </a:buClr>
              <a:buSzPts val="1100"/>
              <a:buFont typeface="Muli Light"/>
              <a:buNone/>
            </a:pPr>
            <a:r>
              <a:rPr lang="en-US" altLang="zh-TW"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Sony </a:t>
            </a:r>
            <a:r>
              <a:rPr lang="en-US" altLang="zh-TW" sz="1200" u="sng" dirty="0" err="1">
                <a:solidFill>
                  <a:srgbClr val="7C7F91"/>
                </a:solidFill>
                <a:latin typeface="微軟正黑體 Light" panose="020B0304030504040204" pitchFamily="34" charset="-120"/>
                <a:ea typeface="微軟正黑體 Light" panose="020B0304030504040204" pitchFamily="34" charset="-120"/>
                <a:cs typeface="Muli Light"/>
                <a:sym typeface="Muli Light"/>
              </a:rPr>
              <a:t>Bravia</a:t>
            </a:r>
            <a:r>
              <a:rPr lang="en-US" altLang="zh-TW"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 HX75</a:t>
            </a:r>
            <a:r>
              <a:rPr lang="zh-TW" altLang="en-US"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大型電腦螢幕</a:t>
            </a:r>
            <a:endParaRPr lang="en-US" altLang="zh-TW"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endParaRPr>
          </a:p>
          <a:p>
            <a:pPr>
              <a:spcBef>
                <a:spcPts val="600"/>
              </a:spcBef>
              <a:buClr>
                <a:schemeClr val="dk1"/>
              </a:buClr>
              <a:buSzPts val="1100"/>
              <a:buFont typeface="Muli Light"/>
              <a:buNone/>
            </a:pP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螢幕尺寸為</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55</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英寸（</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140</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厘米），放置在受測者前方大約</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1</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公尺處。螢幕解析度為</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1920×1080</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像素，刷新率為</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400Hz</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。實驗時，受測者會套上類似頭戴式顯示器的頭罩</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重量與</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HMD</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相同</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，在眼睛位置有兩個圓形孔洞，將視野限制在與</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HMD</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大致相同的程度。</a:t>
            </a:r>
          </a:p>
        </p:txBody>
      </p:sp>
      <p:sp>
        <p:nvSpPr>
          <p:cNvPr id="5" name="矩形 4"/>
          <p:cNvSpPr/>
          <p:nvPr/>
        </p:nvSpPr>
        <p:spPr>
          <a:xfrm>
            <a:off x="4699000" y="1169514"/>
            <a:ext cx="3960000" cy="938719"/>
          </a:xfrm>
          <a:prstGeom prst="rect">
            <a:avLst/>
          </a:prstGeom>
          <a:noFill/>
          <a:ln>
            <a:noFill/>
          </a:ln>
        </p:spPr>
        <p:txBody>
          <a:bodyPr spcFirstLastPara="1" wrap="square" lIns="91425" tIns="91425" rIns="91425" bIns="91425" anchor="t" anchorCtr="0">
            <a:noAutofit/>
          </a:bodyPr>
          <a:lstStyle/>
          <a:p>
            <a:pPr>
              <a:spcBef>
                <a:spcPts val="600"/>
              </a:spcBef>
              <a:buClr>
                <a:schemeClr val="dk1"/>
              </a:buClr>
              <a:buSzPts val="1100"/>
              <a:buFont typeface="Muli Light"/>
              <a:buNone/>
            </a:pPr>
            <a:r>
              <a:rPr lang="zh-TW" altLang="en-US" sz="1200" u="sng" dirty="0">
                <a:solidFill>
                  <a:srgbClr val="7C7F91"/>
                </a:solidFill>
                <a:latin typeface="微軟正黑體 Light" panose="020B0304030504040204" pitchFamily="34" charset="-120"/>
                <a:ea typeface="微軟正黑體 Light" panose="020B0304030504040204" pitchFamily="34" charset="-120"/>
                <a:cs typeface="Muli Light"/>
                <a:sym typeface="Muli Light"/>
              </a:rPr>
              <a:t>自行車測功計</a:t>
            </a:r>
          </a:p>
          <a:p>
            <a:pPr>
              <a:spcBef>
                <a:spcPts val="600"/>
              </a:spcBef>
              <a:buClr>
                <a:schemeClr val="dk1"/>
              </a:buClr>
              <a:buSzPts val="1100"/>
              <a:buFont typeface="Muli Light"/>
              <a:buNone/>
            </a:pP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從測功計的踏板的移動被轉換成電信號並反映到虛擬自行車的加速度。自行車右側把手可以控制減速與停止，使用</a:t>
            </a:r>
            <a:r>
              <a:rPr lang="en-US" altLang="zh-TW" sz="1200" dirty="0" err="1">
                <a:solidFill>
                  <a:srgbClr val="7C7F91"/>
                </a:solidFill>
                <a:latin typeface="微軟正黑體 Light" panose="020B0304030504040204" pitchFamily="34" charset="-120"/>
                <a:ea typeface="微軟正黑體 Light" panose="020B0304030504040204" pitchFamily="34" charset="-120"/>
                <a:cs typeface="Muli Light"/>
                <a:sym typeface="Muli Light"/>
              </a:rPr>
              <a:t>OptiTrack</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 Flex 3</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光學運動捕捉系統追蹤把手的旋轉，標準誤差約為</a:t>
            </a:r>
            <a:r>
              <a:rPr lang="en-US" altLang="zh-TW"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0.1mm</a:t>
            </a:r>
            <a:r>
              <a:rPr lang="zh-TW" altLang="en-US" sz="1200" dirty="0">
                <a:solidFill>
                  <a:srgbClr val="7C7F91"/>
                </a:solidFill>
                <a:latin typeface="微軟正黑體 Light" panose="020B0304030504040204" pitchFamily="34" charset="-120"/>
                <a:ea typeface="微軟正黑體 Light" panose="020B0304030504040204" pitchFamily="34" charset="-120"/>
                <a:cs typeface="Muli Light"/>
                <a:sym typeface="Muli Light"/>
              </a:rPr>
              <a:t>。</a:t>
            </a:r>
          </a:p>
        </p:txBody>
      </p:sp>
      <p:pic>
        <p:nvPicPr>
          <p:cNvPr id="2" name="圖片 1"/>
          <p:cNvPicPr>
            <a:picLocks noChangeAspect="1"/>
          </p:cNvPicPr>
          <p:nvPr/>
        </p:nvPicPr>
        <p:blipFill rotWithShape="1">
          <a:blip r:embed="rId3"/>
          <a:srcRect l="5055" t="11885" r="5191" b="27186"/>
          <a:stretch/>
        </p:blipFill>
        <p:spPr>
          <a:xfrm>
            <a:off x="5262949" y="1320835"/>
            <a:ext cx="2258613" cy="1533244"/>
          </a:xfrm>
          <a:prstGeom prst="rect">
            <a:avLst/>
          </a:prstGeom>
        </p:spPr>
      </p:pic>
      <p:pic>
        <p:nvPicPr>
          <p:cNvPr id="6" name="圖片 5"/>
          <p:cNvPicPr>
            <a:picLocks noChangeAspect="1"/>
          </p:cNvPicPr>
          <p:nvPr/>
        </p:nvPicPr>
        <p:blipFill rotWithShape="1">
          <a:blip r:embed="rId4"/>
          <a:srcRect l="51447"/>
          <a:stretch/>
        </p:blipFill>
        <p:spPr>
          <a:xfrm>
            <a:off x="890300" y="1352637"/>
            <a:ext cx="2876550" cy="2895600"/>
          </a:xfrm>
          <a:prstGeom prst="rect">
            <a:avLst/>
          </a:prstGeom>
        </p:spPr>
      </p:pic>
    </p:spTree>
    <p:extLst>
      <p:ext uri="{BB962C8B-B14F-4D97-AF65-F5344CB8AC3E}">
        <p14:creationId xmlns:p14="http://schemas.microsoft.com/office/powerpoint/2010/main" val="405979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Methods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Scenario</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4862800"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虛擬</a:t>
            </a:r>
            <a:r>
              <a:rPr lang="zh-TW" altLang="en-US" sz="1200" dirty="0" smtClean="0">
                <a:latin typeface="微軟正黑體 Light" panose="020B0304030504040204" pitchFamily="34" charset="-120"/>
                <a:ea typeface="微軟正黑體 Light" panose="020B0304030504040204" pitchFamily="34" charset="-120"/>
              </a:rPr>
              <a:t>場景使用</a:t>
            </a:r>
            <a:r>
              <a:rPr lang="en-US" altLang="zh-TW" sz="1200" dirty="0">
                <a:latin typeface="微軟正黑體 Light" panose="020B0304030504040204" pitchFamily="34" charset="-120"/>
                <a:ea typeface="微軟正黑體 Light" panose="020B0304030504040204" pitchFamily="34" charset="-120"/>
              </a:rPr>
              <a:t>Unity</a:t>
            </a:r>
            <a:r>
              <a:rPr lang="zh-TW" altLang="en-US" sz="1200" dirty="0" smtClean="0">
                <a:latin typeface="微軟正黑體 Light" panose="020B0304030504040204" pitchFamily="34" charset="-120"/>
                <a:ea typeface="微軟正黑體 Light" panose="020B0304030504040204" pitchFamily="34" charset="-120"/>
              </a:rPr>
              <a:t>遊戲（</a:t>
            </a:r>
            <a:r>
              <a:rPr lang="en-US" altLang="zh-TW" sz="1200" dirty="0">
                <a:latin typeface="微軟正黑體 Light" panose="020B0304030504040204" pitchFamily="34" charset="-120"/>
                <a:ea typeface="微軟正黑體 Light" panose="020B0304030504040204" pitchFamily="34" charset="-120"/>
              </a:rPr>
              <a:t>v5.4.0p3</a:t>
            </a:r>
            <a:r>
              <a:rPr lang="zh-TW" altLang="en-US" sz="1200" dirty="0" smtClean="0">
                <a:latin typeface="微軟正黑體 Light" panose="020B0304030504040204" pitchFamily="34" charset="-120"/>
                <a:ea typeface="微軟正黑體 Light" panose="020B0304030504040204" pitchFamily="34" charset="-120"/>
              </a:rPr>
              <a:t>）構建，模擬出一座小島，具有樹木、石頭、草等畫面。</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藉由樹木或柵欄所為出的區域做為受測者移動的路徑，</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受測者的視野來自虛擬自行車所設定的頭部位置，且能看到部分的</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自己</a:t>
            </a:r>
            <a:r>
              <a:rPr lang="en-US" altLang="zh-TW" sz="1200" dirty="0" smtClean="0">
                <a:latin typeface="微軟正黑體 Light" panose="020B0304030504040204" pitchFamily="34" charset="-120"/>
                <a:ea typeface="微軟正黑體 Light" panose="020B0304030504040204" pitchFamily="34" charset="-120"/>
              </a:rPr>
              <a:t>”</a:t>
            </a:r>
            <a:r>
              <a:rPr lang="zh-TW" altLang="en-US" sz="1200" dirty="0" smtClean="0">
                <a:latin typeface="微軟正黑體 Light" panose="020B0304030504040204" pitchFamily="34" charset="-120"/>
                <a:ea typeface="微軟正黑體 Light" panose="020B0304030504040204" pitchFamily="34" charset="-120"/>
              </a:rPr>
              <a:t>與虛擬自行車</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每位</a:t>
            </a:r>
            <a:r>
              <a:rPr lang="zh-TW" altLang="en-US" sz="1200" dirty="0" smtClean="0">
                <a:latin typeface="微軟正黑體 Light" panose="020B0304030504040204" pitchFamily="34" charset="-120"/>
                <a:ea typeface="微軟正黑體 Light" panose="020B0304030504040204" pitchFamily="34" charset="-120"/>
              </a:rPr>
              <a:t>受測者進行三次實驗，導航從起點開始到指定目的地，導航路線以外的區域是不可進入的，且三次</a:t>
            </a:r>
            <a:r>
              <a:rPr lang="zh-TW" altLang="en-US" sz="1200" dirty="0">
                <a:latin typeface="微軟正黑體 Light" panose="020B0304030504040204" pitchFamily="34" charset="-120"/>
                <a:ea typeface="微軟正黑體 Light" panose="020B0304030504040204" pitchFamily="34" charset="-120"/>
              </a:rPr>
              <a:t>實驗</a:t>
            </a:r>
            <a:r>
              <a:rPr lang="zh-TW" altLang="en-US" sz="1200" dirty="0" smtClean="0">
                <a:latin typeface="微軟正黑體 Light" panose="020B0304030504040204" pitchFamily="34" charset="-120"/>
                <a:ea typeface="微軟正黑體 Light" panose="020B0304030504040204" pitchFamily="34" charset="-120"/>
              </a:rPr>
              <a:t>的距離相等。</a:t>
            </a:r>
            <a:endParaRPr lang="en-US" altLang="zh-TW" sz="1200" dirty="0" smtClean="0">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latin typeface="微軟正黑體 Light" panose="020B0304030504040204" pitchFamily="34" charset="-120"/>
                <a:ea typeface="微軟正黑體 Light" panose="020B0304030504040204" pitchFamily="34" charset="-120"/>
              </a:rPr>
              <a:t>第一次與第三次的路線主要為下坡路段，第二次路徑為上坡路段。</a:t>
            </a:r>
            <a:endParaRPr lang="en-US" altLang="zh-TW" sz="1200" dirty="0">
              <a:latin typeface="微軟正黑體 Light" panose="020B0304030504040204" pitchFamily="34" charset="-120"/>
              <a:ea typeface="微軟正黑體 Light" panose="020B0304030504040204" pitchFamily="34" charset="-120"/>
            </a:endParaRPr>
          </a:p>
        </p:txBody>
      </p:sp>
      <p:pic>
        <p:nvPicPr>
          <p:cNvPr id="2" name="圖片 1"/>
          <p:cNvPicPr>
            <a:picLocks noChangeAspect="1"/>
          </p:cNvPicPr>
          <p:nvPr/>
        </p:nvPicPr>
        <p:blipFill rotWithShape="1">
          <a:blip r:embed="rId3"/>
          <a:srcRect r="50985"/>
          <a:stretch/>
        </p:blipFill>
        <p:spPr>
          <a:xfrm>
            <a:off x="5859699" y="1332450"/>
            <a:ext cx="2903909" cy="2895600"/>
          </a:xfrm>
          <a:prstGeom prst="rect">
            <a:avLst/>
          </a:prstGeom>
        </p:spPr>
      </p:pic>
    </p:spTree>
    <p:extLst>
      <p:ext uri="{BB962C8B-B14F-4D97-AF65-F5344CB8AC3E}">
        <p14:creationId xmlns:p14="http://schemas.microsoft.com/office/powerpoint/2010/main" val="4112894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Methods</a:t>
            </a:r>
            <a:r>
              <a:rPr lang="zh-TW" altLang="en-US" dirty="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a:t>
            </a:r>
            <a:r>
              <a:rPr lang="en-US" altLang="zh-TW" dirty="0" err="1">
                <a:effectLst>
                  <a:outerShdw blurRad="38100" dist="38100" dir="2700000" algn="tl">
                    <a:srgbClr val="000000">
                      <a:alpha val="43137"/>
                    </a:srgbClr>
                  </a:outerShdw>
                </a:effectLst>
                <a:latin typeface="Centaur" panose="02030504050205020304" pitchFamily="18" charset="0"/>
              </a:rPr>
              <a:t>Cybersickness</a:t>
            </a:r>
            <a:r>
              <a:rPr lang="en-US" altLang="zh-TW" dirty="0">
                <a:effectLst>
                  <a:outerShdw blurRad="38100" dist="38100" dir="2700000" algn="tl">
                    <a:srgbClr val="000000">
                      <a:alpha val="43137"/>
                    </a:srgbClr>
                  </a:outerShdw>
                </a:effectLst>
                <a:latin typeface="Centaur" panose="02030504050205020304" pitchFamily="18" charset="0"/>
              </a:rPr>
              <a:t> measurement</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因為目前沒有專門評估暈動症的量表，所以先前的文獻都使用不同的問卷，例如運動疾病評估問卷</a:t>
            </a:r>
            <a:r>
              <a:rPr lang="en-US" altLang="zh-TW" sz="1200" dirty="0">
                <a:latin typeface="微軟正黑體 Light" panose="020B0304030504040204" pitchFamily="34" charset="-120"/>
                <a:ea typeface="微軟正黑體 Light" panose="020B0304030504040204" pitchFamily="34" charset="-120"/>
              </a:rPr>
              <a:t>(Motion Sickness Assessment Questionnaire)</a:t>
            </a:r>
            <a:r>
              <a:rPr lang="zh-TW" altLang="en-US" sz="1200" dirty="0">
                <a:latin typeface="微軟正黑體 Light" panose="020B0304030504040204" pitchFamily="34" charset="-120"/>
                <a:ea typeface="微軟正黑體 Light" panose="020B0304030504040204" pitchFamily="34" charset="-120"/>
              </a:rPr>
              <a:t>、噁心程度</a:t>
            </a:r>
            <a:r>
              <a:rPr lang="en-US" altLang="zh-TW" sz="1200" dirty="0">
                <a:latin typeface="微軟正黑體 Light" panose="020B0304030504040204" pitchFamily="34" charset="-120"/>
                <a:ea typeface="微軟正黑體 Light" panose="020B0304030504040204" pitchFamily="34" charset="-120"/>
              </a:rPr>
              <a:t>(the Nausea Profile)</a:t>
            </a:r>
            <a:r>
              <a:rPr lang="zh-TW" altLang="en-US" sz="1200" dirty="0">
                <a:latin typeface="微軟正黑體 Light" panose="020B0304030504040204" pitchFamily="34" charset="-120"/>
                <a:ea typeface="微軟正黑體 Light" panose="020B0304030504040204" pitchFamily="34" charset="-120"/>
              </a:rPr>
              <a:t>、模擬器不適問卷</a:t>
            </a:r>
            <a:r>
              <a:rPr lang="en-US" altLang="zh-TW" sz="1200" dirty="0">
                <a:latin typeface="微軟正黑體 Light" panose="020B0304030504040204" pitchFamily="34" charset="-120"/>
                <a:ea typeface="微軟正黑體 Light" panose="020B0304030504040204" pitchFamily="34" charset="-120"/>
              </a:rPr>
              <a:t>(Simulator Sickness Questionnaire,</a:t>
            </a:r>
            <a:r>
              <a:rPr lang="zh-TW" altLang="en-US" sz="1200" dirty="0">
                <a:latin typeface="微軟正黑體 Light" panose="020B0304030504040204" pitchFamily="34" charset="-120"/>
                <a:ea typeface="微軟正黑體 Light" panose="020B0304030504040204" pitchFamily="34" charset="-120"/>
              </a:rPr>
              <a:t> </a:t>
            </a:r>
            <a:r>
              <a:rPr lang="en-US" altLang="zh-TW" sz="1200" dirty="0">
                <a:latin typeface="微軟正黑體 Light" panose="020B0304030504040204" pitchFamily="34" charset="-120"/>
                <a:ea typeface="微軟正黑體 Light" panose="020B0304030504040204" pitchFamily="34" charset="-120"/>
              </a:rPr>
              <a:t>SSQ)</a:t>
            </a:r>
            <a:r>
              <a:rPr lang="zh-TW" altLang="en-US" sz="1200" dirty="0">
                <a:latin typeface="微軟正黑體 Light" panose="020B0304030504040204" pitchFamily="34" charset="-120"/>
                <a:ea typeface="微軟正黑體 Light" panose="020B0304030504040204" pitchFamily="34" charset="-120"/>
              </a:rPr>
              <a:t>，以上量表的共通點都是在</a:t>
            </a:r>
            <a:r>
              <a:rPr lang="en-US" altLang="zh-TW" sz="1200" dirty="0">
                <a:latin typeface="微軟正黑體 Light" panose="020B0304030504040204" pitchFamily="34" charset="-120"/>
                <a:ea typeface="微軟正黑體 Light" panose="020B0304030504040204" pitchFamily="34" charset="-120"/>
              </a:rPr>
              <a:t>VR</a:t>
            </a:r>
            <a:r>
              <a:rPr lang="zh-TW" altLang="en-US" sz="1200" dirty="0">
                <a:latin typeface="微軟正黑體 Light" panose="020B0304030504040204" pitchFamily="34" charset="-120"/>
                <a:ea typeface="微軟正黑體 Light" panose="020B0304030504040204" pitchFamily="34" charset="-120"/>
              </a:rPr>
              <a:t>體驗結束後進行評估，因為都是紙筆填寫。</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a:latin typeface="微軟正黑體 Light" panose="020B0304030504040204" pitchFamily="34" charset="-120"/>
                <a:ea typeface="微軟正黑體 Light" panose="020B0304030504040204" pitchFamily="34" charset="-120"/>
              </a:rPr>
              <a:t>SSQ</a:t>
            </a:r>
            <a:r>
              <a:rPr lang="zh-TW" altLang="en-US" sz="1200" dirty="0">
                <a:latin typeface="微軟正黑體 Light" panose="020B0304030504040204" pitchFamily="34" charset="-120"/>
                <a:ea typeface="微軟正黑體 Light" panose="020B0304030504040204" pitchFamily="34" charset="-120"/>
              </a:rPr>
              <a:t>多用於軍事開發模擬器評估，用來比較不同飛行模擬器中產生不適的狀況程度與比例，雖有文獻表明模擬器產生的不適</a:t>
            </a:r>
            <a:r>
              <a:rPr lang="zh-TW" altLang="en-US" sz="1200" dirty="0" smtClean="0">
                <a:latin typeface="微軟正黑體 Light" panose="020B0304030504040204" pitchFamily="34" charset="-120"/>
                <a:ea typeface="微軟正黑體 Light" panose="020B0304030504040204" pitchFamily="34" charset="-120"/>
              </a:rPr>
              <a:t>與</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體驗暈</a:t>
            </a:r>
            <a:r>
              <a:rPr lang="zh-TW" altLang="en-US" sz="1200" dirty="0">
                <a:latin typeface="微軟正黑體 Light" panose="020B0304030504040204" pitchFamily="34" charset="-120"/>
                <a:ea typeface="微軟正黑體 Light" panose="020B0304030504040204" pitchFamily="34" charset="-120"/>
              </a:rPr>
              <a:t>動症症狀略有不同，但</a:t>
            </a:r>
            <a:r>
              <a:rPr lang="en-US" altLang="zh-TW" sz="1200" dirty="0">
                <a:latin typeface="微軟正黑體 Light" panose="020B0304030504040204" pitchFamily="34" charset="-120"/>
                <a:ea typeface="微軟正黑體 Light" panose="020B0304030504040204" pitchFamily="34" charset="-120"/>
              </a:rPr>
              <a:t>SSQ</a:t>
            </a:r>
            <a:r>
              <a:rPr lang="zh-TW" altLang="en-US" sz="1200" dirty="0">
                <a:latin typeface="微軟正黑體 Light" panose="020B0304030504040204" pitchFamily="34" charset="-120"/>
                <a:ea typeface="微軟正黑體 Light" panose="020B0304030504040204" pitchFamily="34" charset="-120"/>
              </a:rPr>
              <a:t>仍是最適合評估模擬器不適與暈動症的量表</a:t>
            </a:r>
            <a:r>
              <a:rPr lang="zh-TW" altLang="en-US" sz="1200" dirty="0" smtClean="0">
                <a:latin typeface="微軟正黑體 Light" panose="020B0304030504040204" pitchFamily="34" charset="-120"/>
                <a:ea typeface="微軟正黑體 Light" panose="020B0304030504040204" pitchFamily="34" charset="-120"/>
              </a:rPr>
              <a:t>。</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這份量表由</a:t>
            </a:r>
            <a:r>
              <a:rPr lang="en-US" altLang="zh-TW" sz="1200" dirty="0">
                <a:latin typeface="微軟正黑體 Light" panose="020B0304030504040204" pitchFamily="34" charset="-120"/>
                <a:ea typeface="微軟正黑體 Light" panose="020B0304030504040204" pitchFamily="34" charset="-120"/>
              </a:rPr>
              <a:t>16</a:t>
            </a:r>
            <a:r>
              <a:rPr lang="zh-TW" altLang="en-US" sz="1200" dirty="0">
                <a:latin typeface="微軟正黑體 Light" panose="020B0304030504040204" pitchFamily="34" charset="-120"/>
                <a:ea typeface="微軟正黑體 Light" panose="020B0304030504040204" pitchFamily="34" charset="-120"/>
              </a:rPr>
              <a:t>道題目</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症狀</a:t>
            </a:r>
            <a:r>
              <a:rPr lang="en-US" altLang="zh-TW" sz="1200" dirty="0">
                <a:latin typeface="微軟正黑體 Light" panose="020B0304030504040204" pitchFamily="34" charset="-120"/>
                <a:ea typeface="微軟正黑體 Light" panose="020B0304030504040204" pitchFamily="34" charset="-120"/>
              </a:rPr>
              <a:t>)</a:t>
            </a:r>
            <a:r>
              <a:rPr lang="zh-TW" altLang="en-US" sz="1200" dirty="0">
                <a:latin typeface="微軟正黑體 Light" panose="020B0304030504040204" pitchFamily="34" charset="-120"/>
                <a:ea typeface="微軟正黑體 Light" panose="020B0304030504040204" pitchFamily="34" charset="-120"/>
              </a:rPr>
              <a:t>組成，分為四個等級無感、輕度、中度、重度，轉化為</a:t>
            </a:r>
            <a:r>
              <a:rPr lang="en-US" altLang="zh-TW" sz="1200" dirty="0">
                <a:latin typeface="微軟正黑體 Light" panose="020B0304030504040204" pitchFamily="34" charset="-120"/>
                <a:ea typeface="微軟正黑體 Light" panose="020B0304030504040204" pitchFamily="34" charset="-120"/>
              </a:rPr>
              <a:t>0~3</a:t>
            </a:r>
            <a:r>
              <a:rPr lang="zh-TW" altLang="en-US" sz="1200" dirty="0">
                <a:latin typeface="微軟正黑體 Light" panose="020B0304030504040204" pitchFamily="34" charset="-120"/>
                <a:ea typeface="微軟正黑體 Light" panose="020B0304030504040204" pitchFamily="34" charset="-120"/>
              </a:rPr>
              <a:t>分</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加總後會得到不適總分</a:t>
            </a:r>
            <a:r>
              <a:rPr lang="en-US" altLang="zh-TW" sz="1200" dirty="0">
                <a:latin typeface="微軟正黑體 Light" panose="020B0304030504040204" pitchFamily="34" charset="-120"/>
                <a:ea typeface="微軟正黑體 Light" panose="020B0304030504040204" pitchFamily="34" charset="-120"/>
              </a:rPr>
              <a:t>(total score of sickness,</a:t>
            </a:r>
            <a:r>
              <a:rPr lang="zh-TW" altLang="en-US" sz="1200" dirty="0">
                <a:latin typeface="微軟正黑體 Light" panose="020B0304030504040204" pitchFamily="34" charset="-120"/>
                <a:ea typeface="微軟正黑體 Light" panose="020B0304030504040204" pitchFamily="34" charset="-120"/>
              </a:rPr>
              <a:t> </a:t>
            </a:r>
            <a:r>
              <a:rPr lang="en-US" altLang="zh-TW" sz="1200" dirty="0">
                <a:latin typeface="微軟正黑體 Light" panose="020B0304030504040204" pitchFamily="34" charset="-120"/>
                <a:ea typeface="微軟正黑體 Light" panose="020B0304030504040204" pitchFamily="34" charset="-120"/>
              </a:rPr>
              <a:t>SSQ-T)</a:t>
            </a:r>
          </a:p>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另外根據</a:t>
            </a:r>
            <a:r>
              <a:rPr lang="en-US" altLang="zh-TW" sz="1200" dirty="0">
                <a:latin typeface="微軟正黑體 Light" panose="020B0304030504040204" pitchFamily="34" charset="-120"/>
                <a:ea typeface="微軟正黑體 Light" panose="020B0304030504040204" pitchFamily="34" charset="-120"/>
              </a:rPr>
              <a:t>Kennedy</a:t>
            </a:r>
            <a:r>
              <a:rPr lang="zh-TW" altLang="en-US" sz="1200" dirty="0">
                <a:latin typeface="微軟正黑體 Light" panose="020B0304030504040204" pitchFamily="34" charset="-120"/>
                <a:ea typeface="微軟正黑體 Light" panose="020B0304030504040204" pitchFamily="34" charset="-120"/>
              </a:rPr>
              <a:t>等人</a:t>
            </a:r>
            <a:r>
              <a:rPr lang="en-US" altLang="zh-TW" sz="1200" dirty="0">
                <a:latin typeface="微軟正黑體 Light" panose="020B0304030504040204" pitchFamily="34" charset="-120"/>
                <a:ea typeface="微軟正黑體 Light" panose="020B0304030504040204" pitchFamily="34" charset="-120"/>
              </a:rPr>
              <a:t>(1993)</a:t>
            </a:r>
            <a:r>
              <a:rPr lang="zh-TW" altLang="en-US" sz="1200" dirty="0">
                <a:latin typeface="微軟正黑體 Light" panose="020B0304030504040204" pitchFamily="34" charset="-120"/>
                <a:ea typeface="微軟正黑體 Light" panose="020B0304030504040204" pitchFamily="34" charset="-120"/>
              </a:rPr>
              <a:t>提出的公式得到三個子分數</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噁心（</a:t>
            </a:r>
            <a:r>
              <a:rPr lang="en-US" altLang="zh-TW" sz="1200" dirty="0">
                <a:latin typeface="微軟正黑體 Light" panose="020B0304030504040204" pitchFamily="34" charset="-120"/>
                <a:ea typeface="微軟正黑體 Light" panose="020B0304030504040204" pitchFamily="34" charset="-120"/>
              </a:rPr>
              <a:t>Nausea, SSQ-N</a:t>
            </a:r>
            <a:r>
              <a:rPr lang="zh-TW" altLang="en-US" sz="1200" dirty="0">
                <a:latin typeface="微軟正黑體 Light" panose="020B0304030504040204" pitchFamily="34" charset="-120"/>
                <a:ea typeface="微軟正黑體 Light" panose="020B0304030504040204" pitchFamily="34" charset="-120"/>
              </a:rPr>
              <a:t>）、眼動神經（</a:t>
            </a:r>
            <a:r>
              <a:rPr lang="en-US" altLang="zh-TW" sz="1200" dirty="0">
                <a:latin typeface="微軟正黑體 Light" panose="020B0304030504040204" pitchFamily="34" charset="-120"/>
                <a:ea typeface="微軟正黑體 Light" panose="020B0304030504040204" pitchFamily="34" charset="-120"/>
              </a:rPr>
              <a:t>Oculomotor, SSQ-O</a:t>
            </a:r>
            <a:r>
              <a:rPr lang="zh-TW" altLang="en-US" sz="1200" dirty="0">
                <a:latin typeface="微軟正黑體 Light" panose="020B0304030504040204" pitchFamily="34" charset="-120"/>
                <a:ea typeface="微軟正黑體 Light" panose="020B0304030504040204" pitchFamily="34" charset="-120"/>
              </a:rPr>
              <a:t>）、方向知覺的迷失（</a:t>
            </a:r>
            <a:r>
              <a:rPr lang="en-US" altLang="zh-TW" sz="1200" dirty="0">
                <a:latin typeface="微軟正黑體 Light" panose="020B0304030504040204" pitchFamily="34" charset="-120"/>
                <a:ea typeface="微軟正黑體 Light" panose="020B0304030504040204" pitchFamily="34" charset="-120"/>
              </a:rPr>
              <a:t>Disorientation,</a:t>
            </a:r>
            <a:r>
              <a:rPr lang="zh-TW" altLang="en-US" sz="1200" dirty="0">
                <a:latin typeface="微軟正黑體 Light" panose="020B0304030504040204" pitchFamily="34" charset="-120"/>
                <a:ea typeface="微軟正黑體 Light" panose="020B0304030504040204" pitchFamily="34" charset="-120"/>
              </a:rPr>
              <a:t> </a:t>
            </a:r>
            <a:r>
              <a:rPr lang="en-US" altLang="zh-TW" sz="1200" dirty="0">
                <a:latin typeface="微軟正黑體 Light" panose="020B0304030504040204" pitchFamily="34" charset="-120"/>
                <a:ea typeface="微軟正黑體 Light" panose="020B0304030504040204" pitchFamily="34" charset="-120"/>
              </a:rPr>
              <a:t>SSQ-D</a:t>
            </a:r>
            <a:r>
              <a:rPr lang="zh-TW" altLang="en-US" sz="1200" dirty="0">
                <a:latin typeface="微軟正黑體 Light" panose="020B0304030504040204" pitchFamily="34" charset="-120"/>
                <a:ea typeface="微軟正黑體 Light" panose="020B0304030504040204" pitchFamily="34" charset="-120"/>
              </a:rPr>
              <a:t>）</a:t>
            </a: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latin typeface="微軟正黑體 Light" panose="020B0304030504040204" pitchFamily="34" charset="-120"/>
                <a:ea typeface="微軟正黑體 Light" panose="020B0304030504040204" pitchFamily="34" charset="-120"/>
              </a:rPr>
              <a:t>在研究中將</a:t>
            </a:r>
            <a:r>
              <a:rPr lang="en-US" altLang="zh-TW" sz="1200" dirty="0">
                <a:latin typeface="微軟正黑體 Light" panose="020B0304030504040204" pitchFamily="34" charset="-120"/>
                <a:ea typeface="微軟正黑體 Light" panose="020B0304030504040204" pitchFamily="34" charset="-120"/>
              </a:rPr>
              <a:t>SSQ</a:t>
            </a:r>
            <a:r>
              <a:rPr lang="zh-TW" altLang="en-US" sz="1200" dirty="0">
                <a:latin typeface="微軟正黑體 Light" panose="020B0304030504040204" pitchFamily="34" charset="-120"/>
                <a:ea typeface="微軟正黑體 Light" panose="020B0304030504040204" pitchFamily="34" charset="-120"/>
              </a:rPr>
              <a:t>分為三個階段，</a:t>
            </a:r>
            <a:r>
              <a:rPr lang="en-US" altLang="zh-TW" sz="1200" dirty="0">
                <a:latin typeface="微軟正黑體 Light" panose="020B0304030504040204" pitchFamily="34" charset="-120"/>
                <a:ea typeface="微軟正黑體 Light" panose="020B0304030504040204" pitchFamily="34" charset="-120"/>
              </a:rPr>
              <a:t>VR</a:t>
            </a:r>
            <a:r>
              <a:rPr lang="zh-TW" altLang="en-US" sz="1200" dirty="0">
                <a:latin typeface="微軟正黑體 Light" panose="020B0304030504040204" pitchFamily="34" charset="-120"/>
                <a:ea typeface="微軟正黑體 Light" panose="020B0304030504040204" pitchFamily="34" charset="-120"/>
              </a:rPr>
              <a:t>體驗前與體驗後使用紙本問卷，</a:t>
            </a:r>
            <a:r>
              <a:rPr lang="en-US" altLang="zh-TW" sz="1200" dirty="0">
                <a:latin typeface="微軟正黑體 Light" panose="020B0304030504040204" pitchFamily="34" charset="-120"/>
                <a:ea typeface="微軟正黑體 Light" panose="020B0304030504040204" pitchFamily="34" charset="-120"/>
              </a:rPr>
              <a:t>VR</a:t>
            </a:r>
            <a:r>
              <a:rPr lang="zh-TW" altLang="en-US" sz="1200" dirty="0">
                <a:latin typeface="微軟正黑體 Light" panose="020B0304030504040204" pitchFamily="34" charset="-120"/>
                <a:ea typeface="微軟正黑體 Light" panose="020B0304030504040204" pitchFamily="34" charset="-120"/>
              </a:rPr>
              <a:t>體驗中則</a:t>
            </a:r>
            <a:r>
              <a:rPr lang="zh-TW" altLang="en-US" sz="1200" dirty="0" smtClean="0">
                <a:latin typeface="微軟正黑體 Light" panose="020B0304030504040204" pitchFamily="34" charset="-120"/>
                <a:ea typeface="微軟正黑體 Light" panose="020B0304030504040204" pitchFamily="34" charset="-120"/>
              </a:rPr>
              <a:t>在</a:t>
            </a:r>
            <a:r>
              <a:rPr lang="en-US" altLang="zh-TW" sz="1200" dirty="0" smtClean="0">
                <a:latin typeface="微軟正黑體 Light" panose="020B0304030504040204" pitchFamily="34" charset="-120"/>
                <a:ea typeface="微軟正黑體 Light" panose="020B0304030504040204" pitchFamily="34" charset="-120"/>
              </a:rPr>
              <a:t>VR</a:t>
            </a:r>
            <a:r>
              <a:rPr lang="zh-TW" altLang="en-US" sz="1200" dirty="0" smtClean="0">
                <a:latin typeface="微軟正黑體 Light" panose="020B0304030504040204" pitchFamily="34" charset="-120"/>
                <a:ea typeface="微軟正黑體 Light" panose="020B0304030504040204" pitchFamily="34" charset="-120"/>
              </a:rPr>
              <a:t>體驗中</a:t>
            </a:r>
            <a:r>
              <a:rPr lang="zh-TW" altLang="en-US" sz="1200" dirty="0">
                <a:latin typeface="微軟正黑體 Light" panose="020B0304030504040204" pitchFamily="34" charset="-120"/>
                <a:ea typeface="微軟正黑體 Light" panose="020B0304030504040204" pitchFamily="34" charset="-120"/>
              </a:rPr>
              <a:t>回答問題，使用手煞車或是遊戲手柄中的按鈕來輸入答案。</a:t>
            </a:r>
            <a:endParaRPr lang="en-US" altLang="zh-TW" sz="12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885689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4443</Words>
  <Application>Microsoft Office PowerPoint</Application>
  <PresentationFormat>如螢幕大小 (16:9)</PresentationFormat>
  <Paragraphs>267</Paragraphs>
  <Slides>20</Slides>
  <Notes>20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20</vt:i4>
      </vt:variant>
    </vt:vector>
  </HeadingPairs>
  <TitlesOfParts>
    <vt:vector size="28" baseType="lpstr">
      <vt:lpstr>Arial</vt:lpstr>
      <vt:lpstr>Amatic SC</vt:lpstr>
      <vt:lpstr>微軟正黑體 Light</vt:lpstr>
      <vt:lpstr>Muli Light</vt:lpstr>
      <vt:lpstr>Arial Unicode MS</vt:lpstr>
      <vt:lpstr>Centaur</vt:lpstr>
      <vt:lpstr>新細明體</vt:lpstr>
      <vt:lpstr>Quickly template</vt:lpstr>
      <vt:lpstr>自行車模擬器的顯示類型與運動控制對數碼動暈症的影響 Effects of display type and motion control on cybersickness  in a virtual bike simulator</vt:lpstr>
      <vt:lpstr>Abstract</vt:lpstr>
      <vt:lpstr>Introduction</vt:lpstr>
      <vt:lpstr>Introduction - Vection and cybersickness</vt:lpstr>
      <vt:lpstr>Introduction - Hypothesesd</vt:lpstr>
      <vt:lpstr>Methods -Participants</vt:lpstr>
      <vt:lpstr>Methods - Apparatus</vt:lpstr>
      <vt:lpstr>Methods - Scenario</vt:lpstr>
      <vt:lpstr>Methods - Cybersickness measurement</vt:lpstr>
      <vt:lpstr>Methods - Procedure</vt:lpstr>
      <vt:lpstr>Methods - Analysis</vt:lpstr>
      <vt:lpstr>Results - Cybersickness differences</vt:lpstr>
      <vt:lpstr>Results - Cybersickness differences</vt:lpstr>
      <vt:lpstr>Results - Cybersickness differences</vt:lpstr>
      <vt:lpstr>Results - Cybersickness predictors</vt:lpstr>
      <vt:lpstr>Discussion - Display type</vt:lpstr>
      <vt:lpstr>Discussion - Motion control</vt:lpstr>
      <vt:lpstr>Discussion - Cybersickness in general</vt:lpstr>
      <vt:lpstr>Discussion - Motion sickness history and video game usage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自行車模擬器的顯示類型與運動控制對數碼動暈症的影響 Effects of display type and motion control on cybersickness in a virtual bike simulator</dc:title>
  <cp:lastModifiedBy>USER</cp:lastModifiedBy>
  <cp:revision>59</cp:revision>
  <dcterms:modified xsi:type="dcterms:W3CDTF">2018-10-19T02:51:21Z</dcterms:modified>
</cp:coreProperties>
</file>